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Syne" pitchFamily="34" charset="0"/>
      <p:regular r:id="rId17"/>
    </p:embeddedFont>
    <p:embeddedFont>
      <p:font typeface="Syne" pitchFamily="34" charset="-122"/>
      <p:regular r:id="rId18"/>
    </p:embeddedFont>
    <p:embeddedFont>
      <p:font typeface="Syne" pitchFamily="34" charset="-120"/>
      <p:regular r:id="rId19"/>
    </p:embeddedFont>
    <p:embeddedFont>
      <p:font typeface="Arimo" panose="020B0604020202020204" pitchFamily="34" charset="0"/>
      <p:regular r:id="rId20"/>
    </p:embeddedFont>
    <p:embeddedFont>
      <p:font typeface="Arimo" panose="020B0604020202020204" pitchFamily="34" charset="-122"/>
      <p:regular r:id="rId21"/>
    </p:embeddedFont>
    <p:embeddedFont>
      <p:font typeface="Arimo" panose="020B0604020202020204" pitchFamily="34" charset="-120"/>
      <p:regular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41" autoAdjust="0"/>
  </p:normalViewPr>
  <p:slideViewPr>
    <p:cSldViewPr snapToGrid="0" snapToObjects="1">
      <p:cViewPr>
        <p:scale>
          <a:sx n="70" d="100"/>
          <a:sy n="70" d="100"/>
        </p:scale>
        <p:origin x="600"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31148"/>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p:spPr>
      </p:sp>
      <p:sp>
        <p:nvSpPr>
          <p:cNvPr id="3" name="Shape 1"/>
          <p:cNvSpPr/>
          <p:nvPr/>
        </p:nvSpPr>
        <p:spPr>
          <a:xfrm>
            <a:off x="0" y="0"/>
            <a:ext cx="14630400" cy="8229600"/>
          </a:xfrm>
          <a:prstGeom prst="rect">
            <a:avLst/>
          </a:prstGeom>
          <a:solidFill>
            <a:srgbClr val="0C0A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58723" y="2551628"/>
            <a:ext cx="4968954" cy="3126343"/>
          </a:xfrm>
          <a:prstGeom prst="rect">
            <a:avLst/>
          </a:prstGeom>
        </p:spPr>
      </p:pic>
      <p:sp>
        <p:nvSpPr>
          <p:cNvPr id="4" name="Text 0"/>
          <p:cNvSpPr/>
          <p:nvPr/>
        </p:nvSpPr>
        <p:spPr>
          <a:xfrm>
            <a:off x="6210538" y="569952"/>
            <a:ext cx="7695724" cy="2385121"/>
          </a:xfrm>
          <a:prstGeom prst="rect">
            <a:avLst/>
          </a:prstGeom>
          <a:noFill/>
        </p:spPr>
        <p:txBody>
          <a:bodyPr wrap="square" lIns="0" tIns="0" rIns="0" bIns="0" rtlCol="0" anchor="t"/>
          <a:lstStyle/>
          <a:p>
            <a:pPr marL="0" indent="0">
              <a:lnSpc>
                <a:spcPts val="6600"/>
              </a:lnSpc>
              <a:buNone/>
            </a:pPr>
            <a:r>
              <a:rPr lang="en-US" sz="5250" b="1" dirty="0">
                <a:solidFill>
                  <a:srgbClr val="FFFFFF"/>
                </a:solidFill>
                <a:latin typeface="Syne" pitchFamily="34" charset="0"/>
                <a:ea typeface="Syne" pitchFamily="34" charset="-122"/>
                <a:cs typeface="Syne" pitchFamily="34" charset="-120"/>
              </a:rPr>
              <a:t>Polio Tech Guard:</a:t>
            </a:r>
            <a:br>
              <a:rPr lang="en-US" sz="5250" b="1" dirty="0">
                <a:solidFill>
                  <a:srgbClr val="FFFFFF"/>
                </a:solidFill>
                <a:latin typeface="Syne" pitchFamily="34" charset="0"/>
                <a:ea typeface="Syne" pitchFamily="34" charset="-122"/>
                <a:cs typeface="Syne" pitchFamily="34" charset="-120"/>
              </a:rPr>
            </a:br>
            <a:r>
              <a:rPr lang="en-US" sz="5250" b="1" dirty="0">
                <a:solidFill>
                  <a:srgbClr val="FFFFFF"/>
                </a:solidFill>
                <a:latin typeface="Syne" pitchFamily="34" charset="0"/>
                <a:ea typeface="Syne" pitchFamily="34" charset="-122"/>
                <a:cs typeface="Syne" pitchFamily="34" charset="-120"/>
              </a:rPr>
              <a:t>A Digital Solution</a:t>
            </a:r>
            <a:endParaRPr lang="en-US" sz="5250" dirty="0"/>
          </a:p>
        </p:txBody>
      </p:sp>
      <p:sp>
        <p:nvSpPr>
          <p:cNvPr id="5" name="Text 1"/>
          <p:cNvSpPr/>
          <p:nvPr/>
        </p:nvSpPr>
        <p:spPr>
          <a:xfrm>
            <a:off x="6210538" y="3406286"/>
            <a:ext cx="7695724" cy="1985962"/>
          </a:xfrm>
          <a:prstGeom prst="rect">
            <a:avLst/>
          </a:prstGeom>
          <a:noFill/>
        </p:spPr>
        <p:txBody>
          <a:bodyPr wrap="square" lIns="0" tIns="0" rIns="0" bIns="0" rtlCol="0" anchor="t"/>
          <a:lstStyle/>
          <a:p>
            <a:pPr marL="0" indent="0">
              <a:lnSpc>
                <a:spcPts val="260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current system for polio vaccination, relying on anganwadis and clinics, faces significant challenges. Parents must travel to designated facilities, often encountering long queues, potentially delaying or missing crucial vaccinations. Many individuals lack awareness of polio, its impact, and the importance of vaccination. Additionally, maintaining hard-copy records poses difficulties in terms of tracking and accuracy.</a:t>
            </a:r>
            <a:endParaRPr lang="en-US" sz="1600" dirty="0"/>
          </a:p>
        </p:txBody>
      </p:sp>
      <p:sp>
        <p:nvSpPr>
          <p:cNvPr id="6" name="Shape 2"/>
          <p:cNvSpPr/>
          <p:nvPr/>
        </p:nvSpPr>
        <p:spPr>
          <a:xfrm>
            <a:off x="6210538" y="7313176"/>
            <a:ext cx="330994" cy="330994"/>
          </a:xfrm>
          <a:prstGeom prst="roundRect">
            <a:avLst>
              <a:gd name="adj" fmla="val 27623116"/>
            </a:avLst>
          </a:prstGeom>
          <a:solidFill>
            <a:srgbClr val="0D9EE6"/>
          </a:solidFill>
          <a:ln w="7620">
            <a:solidFill>
              <a:srgbClr val="FFFFFF"/>
            </a:solidFill>
            <a:prstDash val="solid"/>
          </a:ln>
        </p:spPr>
      </p:sp>
      <p:sp>
        <p:nvSpPr>
          <p:cNvPr id="7" name="Text 3"/>
          <p:cNvSpPr/>
          <p:nvPr/>
        </p:nvSpPr>
        <p:spPr>
          <a:xfrm>
            <a:off x="6310074" y="7429857"/>
            <a:ext cx="131802" cy="97512"/>
          </a:xfrm>
          <a:prstGeom prst="rect">
            <a:avLst/>
          </a:prstGeom>
          <a:noFill/>
        </p:spPr>
        <p:txBody>
          <a:bodyPr wrap="none" lIns="0" tIns="0" rIns="0" bIns="0" rtlCol="0" anchor="t"/>
          <a:lstStyle/>
          <a:p>
            <a:pPr marL="0" indent="0" algn="ctr">
              <a:lnSpc>
                <a:spcPts val="750"/>
              </a:lnSpc>
              <a:buNone/>
            </a:pPr>
            <a:r>
              <a:rPr lang="en-US" sz="750" dirty="0">
                <a:solidFill>
                  <a:srgbClr val="FFFFFF"/>
                </a:solidFill>
                <a:latin typeface="Arimo" panose="020B0604020202020204" pitchFamily="34" charset="0"/>
                <a:ea typeface="Arimo" panose="020B0604020202020204" pitchFamily="34" charset="-122"/>
                <a:cs typeface="Arimo" panose="020B0604020202020204" pitchFamily="34" charset="-120"/>
              </a:rPr>
              <a:t>MJ</a:t>
            </a:r>
            <a:endParaRPr lang="en-US" sz="750" dirty="0"/>
          </a:p>
        </p:txBody>
      </p:sp>
      <p:sp>
        <p:nvSpPr>
          <p:cNvPr id="8" name="Text 4"/>
          <p:cNvSpPr/>
          <p:nvPr/>
        </p:nvSpPr>
        <p:spPr>
          <a:xfrm>
            <a:off x="6644878" y="7297698"/>
            <a:ext cx="3779520" cy="361950"/>
          </a:xfrm>
          <a:prstGeom prst="rect">
            <a:avLst/>
          </a:prstGeom>
          <a:noFill/>
        </p:spPr>
        <p:txBody>
          <a:bodyPr wrap="none" lIns="0" tIns="0" rIns="0" bIns="0" rtlCol="0" anchor="t"/>
          <a:lstStyle/>
          <a:p>
            <a:pPr marL="0" indent="0" algn="l">
              <a:lnSpc>
                <a:spcPts val="2850"/>
              </a:lnSpc>
              <a:buNone/>
            </a:pPr>
            <a:r>
              <a:rPr lang="en-US" sz="2000" b="1" dirty="0">
                <a:solidFill>
                  <a:srgbClr val="D9E1FF"/>
                </a:solidFill>
                <a:latin typeface="Arimo" panose="020B0604020202020204" pitchFamily="34" charset="0"/>
                <a:ea typeface="Arimo" panose="020B0604020202020204" pitchFamily="34" charset="-122"/>
                <a:cs typeface="Arimo" panose="020B0604020202020204" pitchFamily="34" charset="-120"/>
              </a:rPr>
              <a:t>by Mubbassir Khan Jahagirdar</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2"/>
          <a:stretch>
            <a:fillRect/>
          </a:stretch>
        </p:blipFill>
        <p:spPr>
          <a:xfrm>
            <a:off x="6537246" y="308610"/>
            <a:ext cx="1555790" cy="2468880"/>
          </a:xfrm>
          <a:prstGeom prst="rect">
            <a:avLst/>
          </a:prstGeom>
        </p:spPr>
      </p:pic>
      <p:sp>
        <p:nvSpPr>
          <p:cNvPr id="4" name="Text 0"/>
          <p:cNvSpPr/>
          <p:nvPr/>
        </p:nvSpPr>
        <p:spPr>
          <a:xfrm>
            <a:off x="968693" y="4517112"/>
            <a:ext cx="12685038" cy="726043"/>
          </a:xfrm>
          <a:prstGeom prst="rect">
            <a:avLst/>
          </a:prstGeom>
          <a:noFill/>
        </p:spPr>
        <p:txBody>
          <a:bodyPr wrap="none" lIns="0" tIns="0" rIns="0" bIns="0" rtlCol="0" anchor="t"/>
          <a:lstStyle/>
          <a:p>
            <a:pPr marL="0" indent="0">
              <a:lnSpc>
                <a:spcPts val="5700"/>
              </a:lnSpc>
              <a:buNone/>
            </a:pPr>
            <a:r>
              <a:rPr lang="en-US" sz="4550" b="1" dirty="0">
                <a:solidFill>
                  <a:srgbClr val="FFFFFF"/>
                </a:solidFill>
                <a:latin typeface="Syne" pitchFamily="34" charset="0"/>
                <a:ea typeface="Syne" pitchFamily="34" charset="-122"/>
                <a:cs typeface="Syne" pitchFamily="34" charset="-120"/>
              </a:rPr>
              <a:t>Conclusion: Towards a Polio-free Future</a:t>
            </a:r>
            <a:endParaRPr lang="en-US" sz="4550" dirty="0"/>
          </a:p>
        </p:txBody>
      </p:sp>
      <p:sp>
        <p:nvSpPr>
          <p:cNvPr id="5" name="Text 1"/>
          <p:cNvSpPr/>
          <p:nvPr/>
        </p:nvSpPr>
        <p:spPr>
          <a:xfrm>
            <a:off x="968693" y="5613440"/>
            <a:ext cx="12692896" cy="1185148"/>
          </a:xfrm>
          <a:prstGeom prst="rect">
            <a:avLst/>
          </a:prstGeom>
          <a:noFill/>
        </p:spPr>
        <p:txBody>
          <a:bodyPr wrap="square" lIns="0" tIns="0" rIns="0" bIns="0" rtlCol="0" anchor="t"/>
          <a:lstStyle/>
          <a:p>
            <a:pPr marL="0" indent="0">
              <a:lnSpc>
                <a:spcPts val="3100"/>
              </a:lnSpc>
              <a:buNone/>
            </a:pPr>
            <a:r>
              <a:rPr lang="en-US" sz="1900" dirty="0">
                <a:solidFill>
                  <a:srgbClr val="D9E1FF"/>
                </a:solidFill>
                <a:latin typeface="Arimo" panose="020B0604020202020204" pitchFamily="34" charset="0"/>
                <a:ea typeface="Arimo" panose="020B0604020202020204" pitchFamily="34" charset="-122"/>
                <a:cs typeface="Arimo" panose="020B0604020202020204" pitchFamily="34" charset="-120"/>
              </a:rPr>
              <a:t>By leveraging technology and promoting community engagement, we can create a more effective and sustainable polio vaccination program. This digital solution not only addresses existing challenges but also empowers parents, healthcare professionals, and communities to work together towards a polio-free future for all.</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1265396"/>
            <a:ext cx="9377482" cy="726043"/>
          </a:xfrm>
          <a:prstGeom prst="rect">
            <a:avLst/>
          </a:prstGeom>
          <a:noFill/>
        </p:spPr>
        <p:txBody>
          <a:bodyPr wrap="none" lIns="0" tIns="0" rIns="0" bIns="0" rtlCol="0" anchor="t"/>
          <a:lstStyle/>
          <a:p>
            <a:pPr marL="0" indent="0">
              <a:lnSpc>
                <a:spcPts val="5700"/>
              </a:lnSpc>
              <a:buNone/>
            </a:pPr>
            <a:r>
              <a:rPr lang="en-US" sz="4550" b="1" dirty="0">
                <a:solidFill>
                  <a:srgbClr val="FFFFFF"/>
                </a:solidFill>
                <a:latin typeface="Syne" pitchFamily="34" charset="0"/>
                <a:ea typeface="Syne" pitchFamily="34" charset="-122"/>
                <a:cs typeface="Syne" pitchFamily="34" charset="-120"/>
              </a:rPr>
              <a:t>Current System Inefficiencies</a:t>
            </a:r>
            <a:endParaRPr lang="en-US" sz="4550" dirty="0"/>
          </a:p>
        </p:txBody>
      </p:sp>
      <p:sp>
        <p:nvSpPr>
          <p:cNvPr id="3" name="Text 1"/>
          <p:cNvSpPr/>
          <p:nvPr/>
        </p:nvSpPr>
        <p:spPr>
          <a:xfrm>
            <a:off x="968693" y="2608540"/>
            <a:ext cx="2904530" cy="363141"/>
          </a:xfrm>
          <a:prstGeom prst="rect">
            <a:avLst/>
          </a:prstGeom>
          <a:noFill/>
        </p:spPr>
        <p:txBody>
          <a:bodyPr wrap="none" lIns="0" tIns="0" rIns="0" bIns="0" rtlCol="0" anchor="t"/>
          <a:lstStyle/>
          <a:p>
            <a:pPr marL="0" indent="0">
              <a:lnSpc>
                <a:spcPts val="2850"/>
              </a:lnSpc>
              <a:buNone/>
            </a:pPr>
            <a:r>
              <a:rPr lang="en-US" sz="2250" b="1" dirty="0">
                <a:solidFill>
                  <a:srgbClr val="FFFFFF"/>
                </a:solidFill>
                <a:latin typeface="Syne" pitchFamily="34" charset="0"/>
                <a:ea typeface="Syne" pitchFamily="34" charset="-122"/>
                <a:cs typeface="Syne" pitchFamily="34" charset="-120"/>
              </a:rPr>
              <a:t>Time Constraints</a:t>
            </a:r>
            <a:endParaRPr lang="en-US" sz="2250" dirty="0"/>
          </a:p>
        </p:txBody>
      </p:sp>
      <p:sp>
        <p:nvSpPr>
          <p:cNvPr id="4" name="Text 2"/>
          <p:cNvSpPr/>
          <p:nvPr/>
        </p:nvSpPr>
        <p:spPr>
          <a:xfrm>
            <a:off x="955238" y="3218498"/>
            <a:ext cx="3828931" cy="2370296"/>
          </a:xfrm>
          <a:prstGeom prst="rect">
            <a:avLst/>
          </a:prstGeom>
          <a:noFill/>
        </p:spPr>
        <p:txBody>
          <a:bodyPr wrap="square" lIns="0" tIns="0" rIns="0" bIns="0" rtlCol="0" anchor="t"/>
          <a:lstStyle/>
          <a:p>
            <a:pPr marL="0" indent="0">
              <a:lnSpc>
                <a:spcPts val="3100"/>
              </a:lnSpc>
              <a:buNone/>
            </a:pPr>
            <a:r>
              <a:rPr lang="en-US" sz="1900" dirty="0">
                <a:solidFill>
                  <a:srgbClr val="D9E1FF"/>
                </a:solidFill>
                <a:latin typeface="Arimo" panose="020B0604020202020204" pitchFamily="34" charset="0"/>
                <a:ea typeface="Arimo" panose="020B0604020202020204" pitchFamily="34" charset="-122"/>
                <a:cs typeface="Arimo" panose="020B0604020202020204" pitchFamily="34" charset="-120"/>
              </a:rPr>
              <a:t>Parents often face scheduling conflicts, limiting their availability for clinic visits. Long wait times at clinics add further strain, impacting parents' ability to reach appointments on time.</a:t>
            </a:r>
            <a:endParaRPr lang="en-US" sz="1900" dirty="0"/>
          </a:p>
        </p:txBody>
      </p:sp>
      <p:sp>
        <p:nvSpPr>
          <p:cNvPr id="5" name="Text 3"/>
          <p:cNvSpPr/>
          <p:nvPr/>
        </p:nvSpPr>
        <p:spPr>
          <a:xfrm>
            <a:off x="5407462" y="2608540"/>
            <a:ext cx="3007400" cy="363141"/>
          </a:xfrm>
          <a:prstGeom prst="rect">
            <a:avLst/>
          </a:prstGeom>
          <a:noFill/>
        </p:spPr>
        <p:txBody>
          <a:bodyPr wrap="none" lIns="0" tIns="0" rIns="0" bIns="0" rtlCol="0" anchor="t"/>
          <a:lstStyle/>
          <a:p>
            <a:pPr marL="0" indent="0">
              <a:lnSpc>
                <a:spcPts val="2850"/>
              </a:lnSpc>
              <a:buNone/>
            </a:pPr>
            <a:r>
              <a:rPr lang="en-US" sz="2250" b="1" dirty="0">
                <a:solidFill>
                  <a:srgbClr val="FFFFFF"/>
                </a:solidFill>
                <a:latin typeface="Syne" pitchFamily="34" charset="0"/>
                <a:ea typeface="Syne" pitchFamily="34" charset="-122"/>
                <a:cs typeface="Syne" pitchFamily="34" charset="-120"/>
              </a:rPr>
              <a:t>Lack of Awareness</a:t>
            </a:r>
            <a:endParaRPr lang="en-US" sz="2250" dirty="0"/>
          </a:p>
        </p:txBody>
      </p:sp>
      <p:sp>
        <p:nvSpPr>
          <p:cNvPr id="6" name="Text 4"/>
          <p:cNvSpPr/>
          <p:nvPr/>
        </p:nvSpPr>
        <p:spPr>
          <a:xfrm>
            <a:off x="5407462" y="3218498"/>
            <a:ext cx="3828931" cy="2765346"/>
          </a:xfrm>
          <a:prstGeom prst="rect">
            <a:avLst/>
          </a:prstGeom>
          <a:noFill/>
        </p:spPr>
        <p:txBody>
          <a:bodyPr wrap="square" lIns="0" tIns="0" rIns="0" bIns="0" rtlCol="0" anchor="t"/>
          <a:lstStyle/>
          <a:p>
            <a:pPr marL="0" indent="0">
              <a:lnSpc>
                <a:spcPts val="3100"/>
              </a:lnSpc>
              <a:buNone/>
            </a:pPr>
            <a:r>
              <a:rPr lang="en-US" sz="1900" dirty="0">
                <a:solidFill>
                  <a:srgbClr val="D9E1FF"/>
                </a:solidFill>
                <a:latin typeface="Arimo" panose="020B0604020202020204" pitchFamily="34" charset="0"/>
                <a:ea typeface="Arimo" panose="020B0604020202020204" pitchFamily="34" charset="-122"/>
                <a:cs typeface="Arimo" panose="020B0604020202020204" pitchFamily="34" charset="-120"/>
              </a:rPr>
              <a:t>Many individuals lack basic understanding of polio, its potential consequences, and the benefits of vaccination. This gap in knowledge hinders informed decision-making and contributes to vaccine hesitancy.</a:t>
            </a:r>
            <a:endParaRPr lang="en-US" sz="1900" dirty="0"/>
          </a:p>
        </p:txBody>
      </p:sp>
      <p:sp>
        <p:nvSpPr>
          <p:cNvPr id="7" name="Text 5"/>
          <p:cNvSpPr/>
          <p:nvPr/>
        </p:nvSpPr>
        <p:spPr>
          <a:xfrm>
            <a:off x="9846231" y="2608540"/>
            <a:ext cx="3828931" cy="726281"/>
          </a:xfrm>
          <a:prstGeom prst="rect">
            <a:avLst/>
          </a:prstGeom>
          <a:noFill/>
        </p:spPr>
        <p:txBody>
          <a:bodyPr wrap="square" lIns="0" tIns="0" rIns="0" bIns="0" rtlCol="0" anchor="t"/>
          <a:lstStyle/>
          <a:p>
            <a:pPr marL="0" indent="0">
              <a:lnSpc>
                <a:spcPts val="2850"/>
              </a:lnSpc>
              <a:buNone/>
            </a:pPr>
            <a:r>
              <a:rPr lang="en-US" sz="2250" b="1" dirty="0">
                <a:solidFill>
                  <a:srgbClr val="FFFFFF"/>
                </a:solidFill>
                <a:latin typeface="Syne" pitchFamily="34" charset="0"/>
                <a:ea typeface="Syne" pitchFamily="34" charset="-122"/>
                <a:cs typeface="Syne" pitchFamily="34" charset="-120"/>
              </a:rPr>
              <a:t>Recordkeeping Challenges</a:t>
            </a:r>
            <a:endParaRPr lang="en-US" sz="2250" dirty="0"/>
          </a:p>
        </p:txBody>
      </p:sp>
      <p:sp>
        <p:nvSpPr>
          <p:cNvPr id="8" name="Text 6"/>
          <p:cNvSpPr/>
          <p:nvPr/>
        </p:nvSpPr>
        <p:spPr>
          <a:xfrm>
            <a:off x="9846231" y="3581638"/>
            <a:ext cx="3828931" cy="3160395"/>
          </a:xfrm>
          <a:prstGeom prst="rect">
            <a:avLst/>
          </a:prstGeom>
          <a:noFill/>
        </p:spPr>
        <p:txBody>
          <a:bodyPr wrap="square" lIns="0" tIns="0" rIns="0" bIns="0" rtlCol="0" anchor="t"/>
          <a:lstStyle/>
          <a:p>
            <a:pPr marL="0" indent="0">
              <a:lnSpc>
                <a:spcPts val="3100"/>
              </a:lnSpc>
              <a:buNone/>
            </a:pPr>
            <a:r>
              <a:rPr lang="en-US" sz="1900" dirty="0">
                <a:solidFill>
                  <a:srgbClr val="D9E1FF"/>
                </a:solidFill>
                <a:latin typeface="Arimo" panose="020B0604020202020204" pitchFamily="34" charset="0"/>
                <a:ea typeface="Arimo" panose="020B0604020202020204" pitchFamily="34" charset="-122"/>
                <a:cs typeface="Arimo" panose="020B0604020202020204" pitchFamily="34" charset="-120"/>
              </a:rPr>
              <a:t>Maintaining physical vaccination records can be cumbersome, prone to errors, and difficult to access for monitoring purposes. This creates inefficiencies in tracking individual vaccination progress and identifying potential gaps in coverage.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359741" y="2008584"/>
            <a:ext cx="5054918" cy="4212431"/>
          </a:xfrm>
          <a:prstGeom prst="rect">
            <a:avLst/>
          </a:prstGeom>
        </p:spPr>
      </p:pic>
      <p:sp>
        <p:nvSpPr>
          <p:cNvPr id="4" name="Text 0"/>
          <p:cNvSpPr/>
          <p:nvPr/>
        </p:nvSpPr>
        <p:spPr>
          <a:xfrm>
            <a:off x="604242" y="570071"/>
            <a:ext cx="7935516" cy="1015603"/>
          </a:xfrm>
          <a:prstGeom prst="rect">
            <a:avLst/>
          </a:prstGeom>
          <a:noFill/>
        </p:spPr>
        <p:txBody>
          <a:bodyPr wrap="square" lIns="0" tIns="0" rIns="0" bIns="0" rtlCol="0" anchor="t"/>
          <a:lstStyle/>
          <a:p>
            <a:pPr marL="0" indent="0">
              <a:lnSpc>
                <a:spcPts val="3950"/>
              </a:lnSpc>
              <a:buNone/>
            </a:pPr>
            <a:r>
              <a:rPr lang="en-US" sz="3150" b="1" dirty="0">
                <a:solidFill>
                  <a:srgbClr val="FFFFFF"/>
                </a:solidFill>
                <a:latin typeface="Syne" pitchFamily="34" charset="0"/>
                <a:ea typeface="Syne" pitchFamily="34" charset="-122"/>
                <a:cs typeface="Syne" pitchFamily="34" charset="-120"/>
              </a:rPr>
              <a:t>Transforming Polio Vaccination with Digital Solutions</a:t>
            </a:r>
            <a:endParaRPr lang="en-US" sz="3150" dirty="0"/>
          </a:p>
        </p:txBody>
      </p:sp>
      <p:sp>
        <p:nvSpPr>
          <p:cNvPr id="5" name="Shape 1"/>
          <p:cNvSpPr/>
          <p:nvPr/>
        </p:nvSpPr>
        <p:spPr>
          <a:xfrm>
            <a:off x="604242" y="1844635"/>
            <a:ext cx="7935516" cy="1255157"/>
          </a:xfrm>
          <a:prstGeom prst="roundRect">
            <a:avLst>
              <a:gd name="adj" fmla="val 2063"/>
            </a:avLst>
          </a:prstGeom>
          <a:solidFill>
            <a:srgbClr val="2B2952"/>
          </a:solidFill>
        </p:spPr>
      </p:sp>
      <p:sp>
        <p:nvSpPr>
          <p:cNvPr id="6" name="Text 2"/>
          <p:cNvSpPr/>
          <p:nvPr/>
        </p:nvSpPr>
        <p:spPr>
          <a:xfrm>
            <a:off x="776883" y="2017276"/>
            <a:ext cx="3478530" cy="253841"/>
          </a:xfrm>
          <a:prstGeom prst="rect">
            <a:avLst/>
          </a:prstGeom>
          <a:noFill/>
        </p:spPr>
        <p:txBody>
          <a:bodyPr wrap="none" lIns="0" tIns="0" rIns="0" bIns="0" rtlCol="0" anchor="t"/>
          <a:lstStyle/>
          <a:p>
            <a:pPr marL="0" indent="0">
              <a:lnSpc>
                <a:spcPts val="1950"/>
              </a:lnSpc>
              <a:buNone/>
            </a:pPr>
            <a:r>
              <a:rPr lang="en-US" sz="1550" b="1" dirty="0">
                <a:solidFill>
                  <a:srgbClr val="D9E1FF"/>
                </a:solidFill>
                <a:latin typeface="Syne" pitchFamily="34" charset="0"/>
                <a:ea typeface="Syne" pitchFamily="34" charset="-122"/>
                <a:cs typeface="Syne" pitchFamily="34" charset="-120"/>
              </a:rPr>
              <a:t>Centralized Data Management</a:t>
            </a:r>
            <a:endParaRPr lang="en-US" sz="1550" dirty="0"/>
          </a:p>
        </p:txBody>
      </p:sp>
      <p:sp>
        <p:nvSpPr>
          <p:cNvPr id="7" name="Text 3"/>
          <p:cNvSpPr/>
          <p:nvPr/>
        </p:nvSpPr>
        <p:spPr>
          <a:xfrm>
            <a:off x="776883" y="2374702"/>
            <a:ext cx="7590234" cy="552450"/>
          </a:xfrm>
          <a:prstGeom prst="rect">
            <a:avLst/>
          </a:prstGeom>
          <a:noFill/>
        </p:spPr>
        <p:txBody>
          <a:bodyPr wrap="square" lIns="0" tIns="0" rIns="0" bIns="0" rtlCol="0" anchor="t"/>
          <a:lstStyle/>
          <a:p>
            <a:pPr marL="0" indent="0">
              <a:lnSpc>
                <a:spcPts val="2150"/>
              </a:lnSpc>
              <a:buNone/>
            </a:pPr>
            <a:r>
              <a:rPr lang="en-US" sz="1350" dirty="0">
                <a:solidFill>
                  <a:srgbClr val="D9E1FF"/>
                </a:solidFill>
                <a:latin typeface="Arimo" panose="020B0604020202020204" pitchFamily="34" charset="0"/>
                <a:ea typeface="Arimo" panose="020B0604020202020204" pitchFamily="34" charset="-122"/>
                <a:cs typeface="Arimo" panose="020B0604020202020204" pitchFamily="34" charset="-120"/>
              </a:rPr>
              <a:t>Leveraging existing hospital data, such as birth certificates, allows for a centralized database that stores crucial information about each child, facilitating efficient tracking and communication.</a:t>
            </a:r>
            <a:endParaRPr lang="en-US" sz="1350" dirty="0"/>
          </a:p>
        </p:txBody>
      </p:sp>
      <p:sp>
        <p:nvSpPr>
          <p:cNvPr id="8" name="Shape 4"/>
          <p:cNvSpPr/>
          <p:nvPr/>
        </p:nvSpPr>
        <p:spPr>
          <a:xfrm>
            <a:off x="604242" y="3272433"/>
            <a:ext cx="7935516" cy="1531382"/>
          </a:xfrm>
          <a:prstGeom prst="roundRect">
            <a:avLst>
              <a:gd name="adj" fmla="val 1691"/>
            </a:avLst>
          </a:prstGeom>
          <a:solidFill>
            <a:srgbClr val="2B2952"/>
          </a:solidFill>
        </p:spPr>
      </p:sp>
      <p:sp>
        <p:nvSpPr>
          <p:cNvPr id="9" name="Text 5"/>
          <p:cNvSpPr/>
          <p:nvPr/>
        </p:nvSpPr>
        <p:spPr>
          <a:xfrm>
            <a:off x="776883" y="3445073"/>
            <a:ext cx="2419826" cy="253841"/>
          </a:xfrm>
          <a:prstGeom prst="rect">
            <a:avLst/>
          </a:prstGeom>
          <a:noFill/>
        </p:spPr>
        <p:txBody>
          <a:bodyPr wrap="none" lIns="0" tIns="0" rIns="0" bIns="0" rtlCol="0" anchor="t"/>
          <a:lstStyle/>
          <a:p>
            <a:pPr marL="0" indent="0">
              <a:lnSpc>
                <a:spcPts val="1950"/>
              </a:lnSpc>
              <a:buNone/>
            </a:pPr>
            <a:r>
              <a:rPr lang="en-US" sz="1550" b="1" dirty="0">
                <a:solidFill>
                  <a:srgbClr val="D9E1FF"/>
                </a:solidFill>
                <a:latin typeface="Syne" pitchFamily="34" charset="0"/>
                <a:ea typeface="Syne" pitchFamily="34" charset="-122"/>
                <a:cs typeface="Syne" pitchFamily="34" charset="-120"/>
              </a:rPr>
              <a:t>AI-powered Voice Bot</a:t>
            </a:r>
            <a:endParaRPr lang="en-US" sz="1550" dirty="0"/>
          </a:p>
        </p:txBody>
      </p:sp>
      <p:sp>
        <p:nvSpPr>
          <p:cNvPr id="10" name="Text 6"/>
          <p:cNvSpPr/>
          <p:nvPr/>
        </p:nvSpPr>
        <p:spPr>
          <a:xfrm>
            <a:off x="776883" y="3802499"/>
            <a:ext cx="7590234" cy="828675"/>
          </a:xfrm>
          <a:prstGeom prst="rect">
            <a:avLst/>
          </a:prstGeom>
          <a:noFill/>
        </p:spPr>
        <p:txBody>
          <a:bodyPr wrap="square" lIns="0" tIns="0" rIns="0" bIns="0" rtlCol="0" anchor="t"/>
          <a:lstStyle/>
          <a:p>
            <a:pPr marL="0" indent="0">
              <a:lnSpc>
                <a:spcPts val="2150"/>
              </a:lnSpc>
              <a:buNone/>
            </a:pPr>
            <a:r>
              <a:rPr lang="en-US" sz="1350" dirty="0">
                <a:solidFill>
                  <a:srgbClr val="D9E1FF"/>
                </a:solidFill>
                <a:latin typeface="Arimo" panose="020B0604020202020204" pitchFamily="34" charset="0"/>
                <a:ea typeface="Arimo" panose="020B0604020202020204" pitchFamily="34" charset="-122"/>
                <a:cs typeface="Arimo" panose="020B0604020202020204" pitchFamily="34" charset="-120"/>
              </a:rPr>
              <a:t>An AI-powered voice bot interacts with parents, providing timely reminders about vaccination schedules, fostering proactive engagement and improving adherence to recommended vaccination timelines.</a:t>
            </a:r>
            <a:endParaRPr lang="en-US" sz="1350" dirty="0"/>
          </a:p>
        </p:txBody>
      </p:sp>
      <p:sp>
        <p:nvSpPr>
          <p:cNvPr id="11" name="Shape 7"/>
          <p:cNvSpPr/>
          <p:nvPr/>
        </p:nvSpPr>
        <p:spPr>
          <a:xfrm>
            <a:off x="604242" y="4976455"/>
            <a:ext cx="7935516" cy="1255157"/>
          </a:xfrm>
          <a:prstGeom prst="roundRect">
            <a:avLst>
              <a:gd name="adj" fmla="val 2063"/>
            </a:avLst>
          </a:prstGeom>
          <a:solidFill>
            <a:srgbClr val="2B2952"/>
          </a:solidFill>
        </p:spPr>
      </p:sp>
      <p:sp>
        <p:nvSpPr>
          <p:cNvPr id="12" name="Text 8"/>
          <p:cNvSpPr/>
          <p:nvPr/>
        </p:nvSpPr>
        <p:spPr>
          <a:xfrm>
            <a:off x="776883" y="5149096"/>
            <a:ext cx="2431852" cy="253841"/>
          </a:xfrm>
          <a:prstGeom prst="rect">
            <a:avLst/>
          </a:prstGeom>
          <a:noFill/>
        </p:spPr>
        <p:txBody>
          <a:bodyPr wrap="none" lIns="0" tIns="0" rIns="0" bIns="0" rtlCol="0" anchor="t"/>
          <a:lstStyle/>
          <a:p>
            <a:pPr marL="0" indent="0">
              <a:lnSpc>
                <a:spcPts val="1950"/>
              </a:lnSpc>
              <a:buNone/>
            </a:pPr>
            <a:r>
              <a:rPr lang="en-US" sz="1550" b="1" dirty="0">
                <a:solidFill>
                  <a:srgbClr val="D9E1FF"/>
                </a:solidFill>
                <a:latin typeface="Syne" pitchFamily="34" charset="0"/>
                <a:ea typeface="Syne" pitchFamily="34" charset="-122"/>
                <a:cs typeface="Syne" pitchFamily="34" charset="-120"/>
              </a:rPr>
              <a:t>User-friendly Website</a:t>
            </a:r>
            <a:endParaRPr lang="en-US" sz="1550" dirty="0"/>
          </a:p>
        </p:txBody>
      </p:sp>
      <p:sp>
        <p:nvSpPr>
          <p:cNvPr id="13" name="Text 9"/>
          <p:cNvSpPr/>
          <p:nvPr/>
        </p:nvSpPr>
        <p:spPr>
          <a:xfrm>
            <a:off x="776883" y="5506522"/>
            <a:ext cx="7590234" cy="552450"/>
          </a:xfrm>
          <a:prstGeom prst="rect">
            <a:avLst/>
          </a:prstGeom>
          <a:noFill/>
        </p:spPr>
        <p:txBody>
          <a:bodyPr wrap="square" lIns="0" tIns="0" rIns="0" bIns="0" rtlCol="0" anchor="t"/>
          <a:lstStyle/>
          <a:p>
            <a:pPr marL="0" indent="0">
              <a:lnSpc>
                <a:spcPts val="2150"/>
              </a:lnSpc>
              <a:buNone/>
            </a:pPr>
            <a:r>
              <a:rPr lang="en-US" sz="1350" dirty="0">
                <a:solidFill>
                  <a:srgbClr val="D9E1FF"/>
                </a:solidFill>
                <a:latin typeface="Arimo" panose="020B0604020202020204" pitchFamily="34" charset="0"/>
                <a:ea typeface="Arimo" panose="020B0604020202020204" pitchFamily="34" charset="-122"/>
                <a:cs typeface="Arimo" panose="020B0604020202020204" pitchFamily="34" charset="-120"/>
              </a:rPr>
              <a:t>A user-friendly website provides parents with convenient access to their child's vaccination records, allowing them to track progress, receive notifications, and access relevant information about polio.</a:t>
            </a:r>
            <a:endParaRPr lang="en-US" sz="1350" dirty="0"/>
          </a:p>
        </p:txBody>
      </p:sp>
      <p:sp>
        <p:nvSpPr>
          <p:cNvPr id="14" name="Shape 10"/>
          <p:cNvSpPr/>
          <p:nvPr/>
        </p:nvSpPr>
        <p:spPr>
          <a:xfrm>
            <a:off x="604242" y="6404253"/>
            <a:ext cx="7935516" cy="1255157"/>
          </a:xfrm>
          <a:prstGeom prst="roundRect">
            <a:avLst>
              <a:gd name="adj" fmla="val 2063"/>
            </a:avLst>
          </a:prstGeom>
          <a:solidFill>
            <a:srgbClr val="2B2952"/>
          </a:solidFill>
        </p:spPr>
      </p:sp>
      <p:sp>
        <p:nvSpPr>
          <p:cNvPr id="15" name="Text 11"/>
          <p:cNvSpPr/>
          <p:nvPr/>
        </p:nvSpPr>
        <p:spPr>
          <a:xfrm>
            <a:off x="776883" y="6576893"/>
            <a:ext cx="2540198" cy="253841"/>
          </a:xfrm>
          <a:prstGeom prst="rect">
            <a:avLst/>
          </a:prstGeom>
          <a:noFill/>
        </p:spPr>
        <p:txBody>
          <a:bodyPr wrap="none" lIns="0" tIns="0" rIns="0" bIns="0" rtlCol="0" anchor="t"/>
          <a:lstStyle/>
          <a:p>
            <a:pPr marL="0" indent="0">
              <a:lnSpc>
                <a:spcPts val="1950"/>
              </a:lnSpc>
              <a:buNone/>
            </a:pPr>
            <a:r>
              <a:rPr lang="en-US" sz="1550" b="1" dirty="0">
                <a:solidFill>
                  <a:srgbClr val="D9E1FF"/>
                </a:solidFill>
                <a:latin typeface="Syne" pitchFamily="34" charset="0"/>
                <a:ea typeface="Syne" pitchFamily="34" charset="-122"/>
                <a:cs typeface="Syne" pitchFamily="34" charset="-120"/>
              </a:rPr>
              <a:t>Community Education</a:t>
            </a:r>
            <a:endParaRPr lang="en-US" sz="1550" dirty="0"/>
          </a:p>
        </p:txBody>
      </p:sp>
      <p:sp>
        <p:nvSpPr>
          <p:cNvPr id="16" name="Text 12"/>
          <p:cNvSpPr/>
          <p:nvPr/>
        </p:nvSpPr>
        <p:spPr>
          <a:xfrm>
            <a:off x="776883" y="6934319"/>
            <a:ext cx="7590234" cy="552450"/>
          </a:xfrm>
          <a:prstGeom prst="rect">
            <a:avLst/>
          </a:prstGeom>
          <a:noFill/>
        </p:spPr>
        <p:txBody>
          <a:bodyPr wrap="square" lIns="0" tIns="0" rIns="0" bIns="0" rtlCol="0" anchor="t"/>
          <a:lstStyle/>
          <a:p>
            <a:pPr marL="0" indent="0">
              <a:lnSpc>
                <a:spcPts val="2150"/>
              </a:lnSpc>
              <a:buNone/>
            </a:pPr>
            <a:r>
              <a:rPr lang="en-US" sz="1350" dirty="0">
                <a:solidFill>
                  <a:srgbClr val="D9E1FF"/>
                </a:solidFill>
                <a:latin typeface="Arimo" panose="020B0604020202020204" pitchFamily="34" charset="0"/>
                <a:ea typeface="Arimo" panose="020B0604020202020204" pitchFamily="34" charset="-122"/>
                <a:cs typeface="Arimo" panose="020B0604020202020204" pitchFamily="34" charset="-120"/>
              </a:rPr>
              <a:t>Regular meetings at anganwadis focus on raising awareness about polio, its impact, and the importance of vaccination, equipping communities with the knowledge to make informed decisions.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57651" y="2273379"/>
            <a:ext cx="4970978" cy="3682722"/>
          </a:xfrm>
          <a:prstGeom prst="rect">
            <a:avLst/>
          </a:prstGeom>
        </p:spPr>
      </p:pic>
      <p:sp>
        <p:nvSpPr>
          <p:cNvPr id="4" name="Text 0"/>
          <p:cNvSpPr/>
          <p:nvPr/>
        </p:nvSpPr>
        <p:spPr>
          <a:xfrm>
            <a:off x="6207919" y="610910"/>
            <a:ext cx="7700963" cy="1212532"/>
          </a:xfrm>
          <a:prstGeom prst="rect">
            <a:avLst/>
          </a:prstGeom>
          <a:noFill/>
        </p:spPr>
        <p:txBody>
          <a:bodyPr wrap="square" lIns="0" tIns="0" rIns="0" bIns="0" rtlCol="0" anchor="t"/>
          <a:lstStyle/>
          <a:p>
            <a:pPr marL="0" indent="0">
              <a:lnSpc>
                <a:spcPts val="4750"/>
              </a:lnSpc>
              <a:buNone/>
            </a:pPr>
            <a:r>
              <a:rPr lang="en-US" sz="3800" b="1" dirty="0">
                <a:solidFill>
                  <a:srgbClr val="FFFFFF"/>
                </a:solidFill>
                <a:latin typeface="Syne" pitchFamily="34" charset="0"/>
                <a:ea typeface="Syne" pitchFamily="34" charset="-122"/>
                <a:cs typeface="Syne" pitchFamily="34" charset="-120"/>
              </a:rPr>
              <a:t>AI-powered Voice Bot: Proactive Engagement</a:t>
            </a:r>
            <a:endParaRPr lang="en-US" sz="3800" dirty="0"/>
          </a:p>
        </p:txBody>
      </p:sp>
      <p:pic>
        <p:nvPicPr>
          <p:cNvPr id="5" name="Image 2" descr="preencoded.png"/>
          <p:cNvPicPr>
            <a:picLocks noChangeAspect="1"/>
          </p:cNvPicPr>
          <p:nvPr/>
        </p:nvPicPr>
        <p:blipFill>
          <a:blip r:embed="rId3"/>
          <a:stretch>
            <a:fillRect/>
          </a:stretch>
        </p:blipFill>
        <p:spPr>
          <a:xfrm>
            <a:off x="6207919" y="2132648"/>
            <a:ext cx="1030843" cy="1828681"/>
          </a:xfrm>
          <a:prstGeom prst="rect">
            <a:avLst/>
          </a:prstGeom>
        </p:spPr>
      </p:pic>
      <p:sp>
        <p:nvSpPr>
          <p:cNvPr id="6" name="Text 1"/>
          <p:cNvSpPr/>
          <p:nvPr/>
        </p:nvSpPr>
        <p:spPr>
          <a:xfrm>
            <a:off x="7547967" y="2338745"/>
            <a:ext cx="3231833" cy="303133"/>
          </a:xfrm>
          <a:prstGeom prst="rect">
            <a:avLst/>
          </a:prstGeom>
          <a:noFill/>
        </p:spPr>
        <p:txBody>
          <a:bodyPr wrap="none" lIns="0" tIns="0" rIns="0" bIns="0" rtlCol="0" anchor="t"/>
          <a:lstStyle/>
          <a:p>
            <a:pPr marL="0" indent="0" algn="l">
              <a:lnSpc>
                <a:spcPts val="2350"/>
              </a:lnSpc>
              <a:buNone/>
            </a:pPr>
            <a:r>
              <a:rPr lang="en-US" sz="1900" b="1" dirty="0">
                <a:solidFill>
                  <a:srgbClr val="D9E1FF"/>
                </a:solidFill>
                <a:latin typeface="Syne" pitchFamily="34" charset="0"/>
                <a:ea typeface="Syne" pitchFamily="34" charset="-122"/>
                <a:cs typeface="Syne" pitchFamily="34" charset="-120"/>
              </a:rPr>
              <a:t>Personalized Reminders</a:t>
            </a:r>
            <a:endParaRPr lang="en-US" sz="1900" dirty="0"/>
          </a:p>
        </p:txBody>
      </p:sp>
      <p:sp>
        <p:nvSpPr>
          <p:cNvPr id="7" name="Text 2"/>
          <p:cNvSpPr/>
          <p:nvPr/>
        </p:nvSpPr>
        <p:spPr>
          <a:xfrm>
            <a:off x="7547967" y="2765465"/>
            <a:ext cx="6360914" cy="989767"/>
          </a:xfrm>
          <a:prstGeom prst="rect">
            <a:avLst/>
          </a:prstGeom>
          <a:noFill/>
        </p:spPr>
        <p:txBody>
          <a:bodyPr wrap="square" lIns="0" tIns="0" rIns="0" bIns="0" rtlCol="0" anchor="t"/>
          <a:lstStyle/>
          <a:p>
            <a:pPr marL="0" indent="0" algn="l">
              <a:lnSpc>
                <a:spcPts val="255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AI-powered voice bot uses a child's vaccination schedule to send automated reminders to parents, ensuring timely appointments and preventing missed vaccinations.</a:t>
            </a:r>
            <a:endParaRPr lang="en-US" sz="1600" dirty="0"/>
          </a:p>
        </p:txBody>
      </p:sp>
      <p:pic>
        <p:nvPicPr>
          <p:cNvPr id="8" name="Image 3" descr="preencoded.png"/>
          <p:cNvPicPr>
            <a:picLocks noChangeAspect="1"/>
          </p:cNvPicPr>
          <p:nvPr/>
        </p:nvPicPr>
        <p:blipFill>
          <a:blip r:embed="rId4"/>
          <a:stretch>
            <a:fillRect/>
          </a:stretch>
        </p:blipFill>
        <p:spPr>
          <a:xfrm>
            <a:off x="6207919" y="3961328"/>
            <a:ext cx="1030843" cy="1828681"/>
          </a:xfrm>
          <a:prstGeom prst="rect">
            <a:avLst/>
          </a:prstGeom>
        </p:spPr>
      </p:pic>
      <p:sp>
        <p:nvSpPr>
          <p:cNvPr id="9" name="Text 3"/>
          <p:cNvSpPr/>
          <p:nvPr/>
        </p:nvSpPr>
        <p:spPr>
          <a:xfrm>
            <a:off x="7547967" y="4167426"/>
            <a:ext cx="3677364" cy="303133"/>
          </a:xfrm>
          <a:prstGeom prst="rect">
            <a:avLst/>
          </a:prstGeom>
          <a:noFill/>
        </p:spPr>
        <p:txBody>
          <a:bodyPr wrap="none" lIns="0" tIns="0" rIns="0" bIns="0" rtlCol="0" anchor="t"/>
          <a:lstStyle/>
          <a:p>
            <a:pPr marL="0" indent="0" algn="l">
              <a:lnSpc>
                <a:spcPts val="2350"/>
              </a:lnSpc>
              <a:buNone/>
            </a:pPr>
            <a:r>
              <a:rPr lang="en-US" sz="1900" b="1" dirty="0">
                <a:solidFill>
                  <a:srgbClr val="D9E1FF"/>
                </a:solidFill>
                <a:latin typeface="Syne" pitchFamily="34" charset="0"/>
                <a:ea typeface="Syne" pitchFamily="34" charset="-122"/>
                <a:cs typeface="Syne" pitchFamily="34" charset="-120"/>
              </a:rPr>
              <a:t>Interactive Communication</a:t>
            </a:r>
            <a:endParaRPr lang="en-US" sz="1900" dirty="0"/>
          </a:p>
        </p:txBody>
      </p:sp>
      <p:sp>
        <p:nvSpPr>
          <p:cNvPr id="10" name="Text 4"/>
          <p:cNvSpPr/>
          <p:nvPr/>
        </p:nvSpPr>
        <p:spPr>
          <a:xfrm>
            <a:off x="7547967" y="4594146"/>
            <a:ext cx="6360914" cy="989767"/>
          </a:xfrm>
          <a:prstGeom prst="rect">
            <a:avLst/>
          </a:prstGeom>
          <a:noFill/>
        </p:spPr>
        <p:txBody>
          <a:bodyPr wrap="square" lIns="0" tIns="0" rIns="0" bIns="0" rtlCol="0" anchor="t"/>
          <a:lstStyle/>
          <a:p>
            <a:pPr marL="0" indent="0" algn="l">
              <a:lnSpc>
                <a:spcPts val="255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voice bot engages in conversations with parents, answering questions, providing clarification, and addressing concerns, fostering trust and confidence in the vaccination process.</a:t>
            </a:r>
            <a:endParaRPr lang="en-US" sz="1600" dirty="0"/>
          </a:p>
        </p:txBody>
      </p:sp>
      <p:pic>
        <p:nvPicPr>
          <p:cNvPr id="11" name="Image 4" descr="preencoded.png"/>
          <p:cNvPicPr>
            <a:picLocks noChangeAspect="1"/>
          </p:cNvPicPr>
          <p:nvPr/>
        </p:nvPicPr>
        <p:blipFill>
          <a:blip r:embed="rId5"/>
          <a:stretch>
            <a:fillRect/>
          </a:stretch>
        </p:blipFill>
        <p:spPr>
          <a:xfrm>
            <a:off x="6207919" y="5790009"/>
            <a:ext cx="1030843" cy="1828681"/>
          </a:xfrm>
          <a:prstGeom prst="rect">
            <a:avLst/>
          </a:prstGeom>
        </p:spPr>
      </p:pic>
      <p:sp>
        <p:nvSpPr>
          <p:cNvPr id="12" name="Text 5"/>
          <p:cNvSpPr/>
          <p:nvPr/>
        </p:nvSpPr>
        <p:spPr>
          <a:xfrm>
            <a:off x="7547967" y="5996107"/>
            <a:ext cx="2456378" cy="303133"/>
          </a:xfrm>
          <a:prstGeom prst="rect">
            <a:avLst/>
          </a:prstGeom>
          <a:noFill/>
        </p:spPr>
        <p:txBody>
          <a:bodyPr wrap="none" lIns="0" tIns="0" rIns="0" bIns="0" rtlCol="0" anchor="t"/>
          <a:lstStyle/>
          <a:p>
            <a:pPr marL="0" indent="0" algn="l">
              <a:lnSpc>
                <a:spcPts val="2350"/>
              </a:lnSpc>
              <a:buNone/>
            </a:pPr>
            <a:r>
              <a:rPr lang="en-US" sz="1900" b="1" dirty="0">
                <a:solidFill>
                  <a:srgbClr val="D9E1FF"/>
                </a:solidFill>
                <a:latin typeface="Syne" pitchFamily="34" charset="0"/>
                <a:ea typeface="Syne" pitchFamily="34" charset="-122"/>
                <a:cs typeface="Syne" pitchFamily="34" charset="-120"/>
              </a:rPr>
              <a:t>Language Support</a:t>
            </a:r>
            <a:endParaRPr lang="en-US" sz="1900" dirty="0"/>
          </a:p>
        </p:txBody>
      </p:sp>
      <p:sp>
        <p:nvSpPr>
          <p:cNvPr id="13" name="Text 6"/>
          <p:cNvSpPr/>
          <p:nvPr/>
        </p:nvSpPr>
        <p:spPr>
          <a:xfrm>
            <a:off x="7547967" y="6422827"/>
            <a:ext cx="6360914" cy="989767"/>
          </a:xfrm>
          <a:prstGeom prst="rect">
            <a:avLst/>
          </a:prstGeom>
          <a:noFill/>
        </p:spPr>
        <p:txBody>
          <a:bodyPr wrap="square" lIns="0" tIns="0" rIns="0" bIns="0" rtlCol="0" anchor="t"/>
          <a:lstStyle/>
          <a:p>
            <a:pPr marL="0" indent="0" algn="l">
              <a:lnSpc>
                <a:spcPts val="255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voice bot is equipped with language support, ensuring clear communication with parents across diverse linguistic backgrounds, promoting inclusivity and accessibility.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240506" y="2723674"/>
            <a:ext cx="5005268" cy="2782133"/>
          </a:xfrm>
          <a:prstGeom prst="rect">
            <a:avLst/>
          </a:prstGeom>
        </p:spPr>
      </p:pic>
      <p:sp>
        <p:nvSpPr>
          <p:cNvPr id="3" name="Text 0"/>
          <p:cNvSpPr/>
          <p:nvPr/>
        </p:nvSpPr>
        <p:spPr>
          <a:xfrm>
            <a:off x="6160056" y="1056084"/>
            <a:ext cx="7796689" cy="1132284"/>
          </a:xfrm>
          <a:prstGeom prst="rect">
            <a:avLst/>
          </a:prstGeom>
          <a:noFill/>
        </p:spPr>
        <p:txBody>
          <a:bodyPr wrap="square" lIns="0" tIns="0" rIns="0" bIns="0" rtlCol="0" anchor="t"/>
          <a:lstStyle/>
          <a:p>
            <a:pPr marL="0" indent="0">
              <a:lnSpc>
                <a:spcPts val="4450"/>
              </a:lnSpc>
              <a:buNone/>
            </a:pPr>
            <a:r>
              <a:rPr lang="en-US" sz="3550" b="1" dirty="0">
                <a:solidFill>
                  <a:srgbClr val="FFFFFF"/>
                </a:solidFill>
                <a:latin typeface="Syne" pitchFamily="34" charset="0"/>
                <a:ea typeface="Syne" pitchFamily="34" charset="-122"/>
                <a:cs typeface="Syne" pitchFamily="34" charset="-120"/>
              </a:rPr>
              <a:t>Centralized Data Platform: Enhanced Efficiency</a:t>
            </a:r>
            <a:endParaRPr lang="en-US" sz="3550" dirty="0"/>
          </a:p>
        </p:txBody>
      </p:sp>
      <p:sp>
        <p:nvSpPr>
          <p:cNvPr id="4" name="Shape 1"/>
          <p:cNvSpPr/>
          <p:nvPr/>
        </p:nvSpPr>
        <p:spPr>
          <a:xfrm>
            <a:off x="6160056" y="2477095"/>
            <a:ext cx="7796689" cy="4696301"/>
          </a:xfrm>
          <a:prstGeom prst="roundRect">
            <a:avLst>
              <a:gd name="adj" fmla="val 615"/>
            </a:avLst>
          </a:prstGeom>
          <a:noFill/>
          <a:ln w="7620">
            <a:solidFill>
              <a:srgbClr val="FFFFFF">
                <a:alpha val="24000"/>
              </a:srgbClr>
            </a:solidFill>
            <a:prstDash val="solid"/>
          </a:ln>
        </p:spPr>
      </p:sp>
      <p:sp>
        <p:nvSpPr>
          <p:cNvPr id="5" name="Shape 2"/>
          <p:cNvSpPr/>
          <p:nvPr/>
        </p:nvSpPr>
        <p:spPr>
          <a:xfrm>
            <a:off x="6167676" y="2484715"/>
            <a:ext cx="7781449" cy="554236"/>
          </a:xfrm>
          <a:prstGeom prst="rect">
            <a:avLst/>
          </a:prstGeom>
          <a:solidFill>
            <a:srgbClr val="FFFFFF">
              <a:alpha val="4000"/>
            </a:srgbClr>
          </a:solidFill>
        </p:spPr>
      </p:sp>
      <p:sp>
        <p:nvSpPr>
          <p:cNvPr id="6" name="Text 3"/>
          <p:cNvSpPr/>
          <p:nvPr/>
        </p:nvSpPr>
        <p:spPr>
          <a:xfrm>
            <a:off x="6360081" y="2607826"/>
            <a:ext cx="3502104" cy="308015"/>
          </a:xfrm>
          <a:prstGeom prst="rect">
            <a:avLst/>
          </a:prstGeom>
          <a:noFill/>
        </p:spPr>
        <p:txBody>
          <a:bodyPr wrap="non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Feature</a:t>
            </a:r>
            <a:endParaRPr lang="en-US" sz="1500" dirty="0"/>
          </a:p>
        </p:txBody>
      </p:sp>
      <p:sp>
        <p:nvSpPr>
          <p:cNvPr id="7" name="Text 4"/>
          <p:cNvSpPr/>
          <p:nvPr/>
        </p:nvSpPr>
        <p:spPr>
          <a:xfrm>
            <a:off x="10254615" y="2607826"/>
            <a:ext cx="3502104" cy="308015"/>
          </a:xfrm>
          <a:prstGeom prst="rect">
            <a:avLst/>
          </a:prstGeom>
          <a:noFill/>
        </p:spPr>
        <p:txBody>
          <a:bodyPr wrap="non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Benefits</a:t>
            </a:r>
            <a:endParaRPr lang="en-US" sz="1500" dirty="0"/>
          </a:p>
        </p:txBody>
      </p:sp>
      <p:sp>
        <p:nvSpPr>
          <p:cNvPr id="8" name="Shape 5"/>
          <p:cNvSpPr/>
          <p:nvPr/>
        </p:nvSpPr>
        <p:spPr>
          <a:xfrm>
            <a:off x="6167676" y="3038951"/>
            <a:ext cx="7781449" cy="1170265"/>
          </a:xfrm>
          <a:prstGeom prst="rect">
            <a:avLst/>
          </a:prstGeom>
          <a:solidFill>
            <a:srgbClr val="000000">
              <a:alpha val="4000"/>
            </a:srgbClr>
          </a:solidFill>
        </p:spPr>
        <p:txBody>
          <a:bodyPr/>
          <a:lstStyle/>
          <a:p>
            <a:endParaRPr lang="en-US"/>
          </a:p>
        </p:txBody>
      </p:sp>
      <p:sp>
        <p:nvSpPr>
          <p:cNvPr id="9" name="Text 6"/>
          <p:cNvSpPr/>
          <p:nvPr/>
        </p:nvSpPr>
        <p:spPr>
          <a:xfrm>
            <a:off x="6360081" y="3162062"/>
            <a:ext cx="3502104" cy="308015"/>
          </a:xfrm>
          <a:prstGeom prst="rect">
            <a:avLst/>
          </a:prstGeom>
          <a:noFill/>
        </p:spPr>
        <p:txBody>
          <a:bodyPr wrap="non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Secure Data Storage</a:t>
            </a:r>
            <a:endParaRPr lang="en-US" sz="1500" dirty="0"/>
          </a:p>
        </p:txBody>
      </p:sp>
      <p:sp>
        <p:nvSpPr>
          <p:cNvPr id="10" name="Text 7"/>
          <p:cNvSpPr/>
          <p:nvPr/>
        </p:nvSpPr>
        <p:spPr>
          <a:xfrm>
            <a:off x="10254615" y="3162062"/>
            <a:ext cx="3502104" cy="924044"/>
          </a:xfrm>
          <a:prstGeom prst="rect">
            <a:avLst/>
          </a:prstGeom>
          <a:noFill/>
        </p:spPr>
        <p:txBody>
          <a:bodyPr wrap="squar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Protects sensitive information, ensuring confidentiality and compliance with privacy regulations.</a:t>
            </a:r>
            <a:endParaRPr lang="en-US" sz="1500" dirty="0"/>
          </a:p>
        </p:txBody>
      </p:sp>
      <p:sp>
        <p:nvSpPr>
          <p:cNvPr id="11" name="Shape 8"/>
          <p:cNvSpPr/>
          <p:nvPr/>
        </p:nvSpPr>
        <p:spPr>
          <a:xfrm>
            <a:off x="6167676" y="4209217"/>
            <a:ext cx="7781449" cy="1478280"/>
          </a:xfrm>
          <a:prstGeom prst="rect">
            <a:avLst/>
          </a:prstGeom>
          <a:solidFill>
            <a:srgbClr val="FFFFFF">
              <a:alpha val="4000"/>
            </a:srgbClr>
          </a:solidFill>
        </p:spPr>
      </p:sp>
      <p:sp>
        <p:nvSpPr>
          <p:cNvPr id="12" name="Text 9"/>
          <p:cNvSpPr/>
          <p:nvPr/>
        </p:nvSpPr>
        <p:spPr>
          <a:xfrm>
            <a:off x="6360081" y="4332327"/>
            <a:ext cx="3502104" cy="308015"/>
          </a:xfrm>
          <a:prstGeom prst="rect">
            <a:avLst/>
          </a:prstGeom>
          <a:noFill/>
        </p:spPr>
        <p:txBody>
          <a:bodyPr wrap="non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Real-time Access</a:t>
            </a:r>
            <a:endParaRPr lang="en-US" sz="1500" dirty="0"/>
          </a:p>
        </p:txBody>
      </p:sp>
      <p:sp>
        <p:nvSpPr>
          <p:cNvPr id="13" name="Text 10"/>
          <p:cNvSpPr/>
          <p:nvPr/>
        </p:nvSpPr>
        <p:spPr>
          <a:xfrm>
            <a:off x="10254615" y="4332327"/>
            <a:ext cx="3502104" cy="1232059"/>
          </a:xfrm>
          <a:prstGeom prst="rect">
            <a:avLst/>
          </a:prstGeom>
          <a:noFill/>
        </p:spPr>
        <p:txBody>
          <a:bodyPr wrap="squar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Provides healthcare professionals with instant access to updated vaccination records, facilitating informed decision-making and efficient management.</a:t>
            </a:r>
            <a:endParaRPr lang="en-US" sz="1500" dirty="0"/>
          </a:p>
        </p:txBody>
      </p:sp>
      <p:sp>
        <p:nvSpPr>
          <p:cNvPr id="14" name="Shape 11"/>
          <p:cNvSpPr/>
          <p:nvPr/>
        </p:nvSpPr>
        <p:spPr>
          <a:xfrm>
            <a:off x="6167676" y="5687497"/>
            <a:ext cx="7781449" cy="1478280"/>
          </a:xfrm>
          <a:prstGeom prst="rect">
            <a:avLst/>
          </a:prstGeom>
          <a:solidFill>
            <a:srgbClr val="000000">
              <a:alpha val="4000"/>
            </a:srgbClr>
          </a:solidFill>
        </p:spPr>
      </p:sp>
      <p:sp>
        <p:nvSpPr>
          <p:cNvPr id="15" name="Text 12"/>
          <p:cNvSpPr/>
          <p:nvPr/>
        </p:nvSpPr>
        <p:spPr>
          <a:xfrm>
            <a:off x="6360081" y="5810607"/>
            <a:ext cx="3502104" cy="308015"/>
          </a:xfrm>
          <a:prstGeom prst="rect">
            <a:avLst/>
          </a:prstGeom>
          <a:noFill/>
        </p:spPr>
        <p:txBody>
          <a:bodyPr wrap="non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Data Analytics</a:t>
            </a:r>
            <a:endParaRPr lang="en-US" sz="1500" dirty="0"/>
          </a:p>
        </p:txBody>
      </p:sp>
      <p:sp>
        <p:nvSpPr>
          <p:cNvPr id="16" name="Text 13"/>
          <p:cNvSpPr/>
          <p:nvPr/>
        </p:nvSpPr>
        <p:spPr>
          <a:xfrm>
            <a:off x="10254615" y="5810607"/>
            <a:ext cx="3502104" cy="1232059"/>
          </a:xfrm>
          <a:prstGeom prst="rect">
            <a:avLst/>
          </a:prstGeom>
          <a:noFill/>
        </p:spPr>
        <p:txBody>
          <a:bodyPr wrap="square" lIns="0" tIns="0" rIns="0" bIns="0" rtlCol="0" anchor="t"/>
          <a:lstStyle/>
          <a:p>
            <a:pPr marL="0" indent="0">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Allows for in-depth analysis of vaccination trends, identifying areas for improvement and optimizing resource allocation.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87943"/>
          </a:xfrm>
          <a:prstGeom prst="rect">
            <a:avLst/>
          </a:prstGeom>
        </p:spPr>
      </p:pic>
      <p:pic>
        <p:nvPicPr>
          <p:cNvPr id="3" name="Image 1" descr="preencoded.png"/>
          <p:cNvPicPr>
            <a:picLocks noChangeAspect="1"/>
          </p:cNvPicPr>
          <p:nvPr/>
        </p:nvPicPr>
        <p:blipFill>
          <a:blip r:embed="rId2"/>
          <a:stretch>
            <a:fillRect/>
          </a:stretch>
        </p:blipFill>
        <p:spPr>
          <a:xfrm>
            <a:off x="5658803" y="258723"/>
            <a:ext cx="3312795" cy="2070497"/>
          </a:xfrm>
          <a:prstGeom prst="rect">
            <a:avLst/>
          </a:prstGeom>
        </p:spPr>
      </p:pic>
      <p:sp>
        <p:nvSpPr>
          <p:cNvPr id="4" name="Text 0"/>
          <p:cNvSpPr/>
          <p:nvPr/>
        </p:nvSpPr>
        <p:spPr>
          <a:xfrm>
            <a:off x="968693" y="3190280"/>
            <a:ext cx="11588234" cy="609005"/>
          </a:xfrm>
          <a:prstGeom prst="rect">
            <a:avLst/>
          </a:prstGeom>
          <a:noFill/>
        </p:spPr>
        <p:txBody>
          <a:bodyPr wrap="none" lIns="0" tIns="0" rIns="0" bIns="0" rtlCol="0" anchor="t"/>
          <a:lstStyle/>
          <a:p>
            <a:pPr marL="0" indent="0">
              <a:lnSpc>
                <a:spcPts val="4750"/>
              </a:lnSpc>
              <a:buNone/>
            </a:pPr>
            <a:r>
              <a:rPr lang="en-US" sz="3800" b="1" dirty="0">
                <a:solidFill>
                  <a:srgbClr val="FFFFFF"/>
                </a:solidFill>
                <a:latin typeface="Syne" pitchFamily="34" charset="0"/>
                <a:ea typeface="Syne" pitchFamily="34" charset="-122"/>
                <a:cs typeface="Syne" pitchFamily="34" charset="-120"/>
              </a:rPr>
              <a:t>User-friendly Website: Empowered Parents</a:t>
            </a:r>
            <a:endParaRPr lang="en-US" sz="3800" dirty="0"/>
          </a:p>
        </p:txBody>
      </p:sp>
      <p:sp>
        <p:nvSpPr>
          <p:cNvPr id="5" name="Shape 1"/>
          <p:cNvSpPr/>
          <p:nvPr/>
        </p:nvSpPr>
        <p:spPr>
          <a:xfrm>
            <a:off x="968693" y="4342686"/>
            <a:ext cx="465773" cy="465773"/>
          </a:xfrm>
          <a:prstGeom prst="roundRect">
            <a:avLst>
              <a:gd name="adj" fmla="val 6668"/>
            </a:avLst>
          </a:prstGeom>
          <a:solidFill>
            <a:srgbClr val="2B2952"/>
          </a:solidFill>
        </p:spPr>
      </p:sp>
      <p:sp>
        <p:nvSpPr>
          <p:cNvPr id="6" name="Text 2"/>
          <p:cNvSpPr/>
          <p:nvPr/>
        </p:nvSpPr>
        <p:spPr>
          <a:xfrm>
            <a:off x="1144548" y="4429363"/>
            <a:ext cx="114062" cy="292298"/>
          </a:xfrm>
          <a:prstGeom prst="rect">
            <a:avLst/>
          </a:prstGeom>
          <a:noFill/>
        </p:spPr>
        <p:txBody>
          <a:bodyPr wrap="none" lIns="0" tIns="0" rIns="0" bIns="0" rtlCol="0" anchor="t"/>
          <a:lstStyle/>
          <a:p>
            <a:pPr marL="0" indent="0" algn="ctr">
              <a:lnSpc>
                <a:spcPts val="2300"/>
              </a:lnSpc>
              <a:buNone/>
            </a:pPr>
            <a:r>
              <a:rPr lang="en-US" sz="2300" b="1" dirty="0">
                <a:solidFill>
                  <a:srgbClr val="D9E1FF"/>
                </a:solidFill>
                <a:latin typeface="Syne" pitchFamily="34" charset="0"/>
                <a:ea typeface="Syne" pitchFamily="34" charset="-122"/>
                <a:cs typeface="Syne" pitchFamily="34" charset="-120"/>
              </a:rPr>
              <a:t>1</a:t>
            </a:r>
            <a:endParaRPr lang="en-US" sz="2300" dirty="0"/>
          </a:p>
        </p:txBody>
      </p:sp>
      <p:sp>
        <p:nvSpPr>
          <p:cNvPr id="7" name="Text 3"/>
          <p:cNvSpPr/>
          <p:nvPr/>
        </p:nvSpPr>
        <p:spPr>
          <a:xfrm>
            <a:off x="1641396" y="4342686"/>
            <a:ext cx="4123968" cy="304443"/>
          </a:xfrm>
          <a:prstGeom prst="rect">
            <a:avLst/>
          </a:prstGeom>
          <a:noFill/>
        </p:spPr>
        <p:txBody>
          <a:bodyPr wrap="none" lIns="0" tIns="0" rIns="0" bIns="0" rtlCol="0" anchor="t"/>
          <a:lstStyle/>
          <a:p>
            <a:pPr marL="0" indent="0">
              <a:lnSpc>
                <a:spcPts val="2350"/>
              </a:lnSpc>
              <a:buNone/>
            </a:pPr>
            <a:r>
              <a:rPr lang="en-US" sz="1900" b="1" dirty="0">
                <a:solidFill>
                  <a:srgbClr val="D9E1FF"/>
                </a:solidFill>
                <a:latin typeface="Syne" pitchFamily="34" charset="0"/>
                <a:ea typeface="Syne" pitchFamily="34" charset="-122"/>
                <a:cs typeface="Syne" pitchFamily="34" charset="-120"/>
              </a:rPr>
              <a:t>Vaccination Schedule Tracking</a:t>
            </a:r>
            <a:endParaRPr lang="en-US" sz="1900" dirty="0"/>
          </a:p>
        </p:txBody>
      </p:sp>
      <p:sp>
        <p:nvSpPr>
          <p:cNvPr id="8" name="Text 4"/>
          <p:cNvSpPr/>
          <p:nvPr/>
        </p:nvSpPr>
        <p:spPr>
          <a:xfrm>
            <a:off x="1641396" y="4771311"/>
            <a:ext cx="5570339" cy="993696"/>
          </a:xfrm>
          <a:prstGeom prst="rect">
            <a:avLst/>
          </a:prstGeom>
          <a:noFill/>
        </p:spPr>
        <p:txBody>
          <a:bodyPr wrap="square" lIns="0" tIns="0" rIns="0" bIns="0" rtlCol="0" anchor="t"/>
          <a:lstStyle/>
          <a:p>
            <a:pPr marL="0" indent="0">
              <a:lnSpc>
                <a:spcPts val="260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Parents can easily access and monitor their child's vaccination schedule, ensuring they stay informed about upcoming appointments.</a:t>
            </a:r>
            <a:endParaRPr lang="en-US" sz="1600" dirty="0"/>
          </a:p>
        </p:txBody>
      </p:sp>
      <p:sp>
        <p:nvSpPr>
          <p:cNvPr id="9" name="Shape 5"/>
          <p:cNvSpPr/>
          <p:nvPr/>
        </p:nvSpPr>
        <p:spPr>
          <a:xfrm>
            <a:off x="7418665" y="4342686"/>
            <a:ext cx="465773" cy="465773"/>
          </a:xfrm>
          <a:prstGeom prst="roundRect">
            <a:avLst>
              <a:gd name="adj" fmla="val 6668"/>
            </a:avLst>
          </a:prstGeom>
          <a:solidFill>
            <a:srgbClr val="2B2952"/>
          </a:solidFill>
        </p:spPr>
      </p:sp>
      <p:sp>
        <p:nvSpPr>
          <p:cNvPr id="10" name="Text 6"/>
          <p:cNvSpPr/>
          <p:nvPr/>
        </p:nvSpPr>
        <p:spPr>
          <a:xfrm>
            <a:off x="7560350" y="4429363"/>
            <a:ext cx="182404" cy="292298"/>
          </a:xfrm>
          <a:prstGeom prst="rect">
            <a:avLst/>
          </a:prstGeom>
          <a:noFill/>
        </p:spPr>
        <p:txBody>
          <a:bodyPr wrap="none" lIns="0" tIns="0" rIns="0" bIns="0" rtlCol="0" anchor="t"/>
          <a:lstStyle/>
          <a:p>
            <a:pPr marL="0" indent="0" algn="ctr">
              <a:lnSpc>
                <a:spcPts val="2300"/>
              </a:lnSpc>
              <a:buNone/>
            </a:pPr>
            <a:r>
              <a:rPr lang="en-US" sz="2300" b="1" dirty="0">
                <a:solidFill>
                  <a:srgbClr val="D9E1FF"/>
                </a:solidFill>
                <a:latin typeface="Syne" pitchFamily="34" charset="0"/>
                <a:ea typeface="Syne" pitchFamily="34" charset="-122"/>
                <a:cs typeface="Syne" pitchFamily="34" charset="-120"/>
              </a:rPr>
              <a:t>2</a:t>
            </a:r>
            <a:endParaRPr lang="en-US" sz="2300" dirty="0"/>
          </a:p>
        </p:txBody>
      </p:sp>
      <p:sp>
        <p:nvSpPr>
          <p:cNvPr id="11" name="Text 7"/>
          <p:cNvSpPr/>
          <p:nvPr/>
        </p:nvSpPr>
        <p:spPr>
          <a:xfrm>
            <a:off x="8091368" y="4342686"/>
            <a:ext cx="3514487" cy="304443"/>
          </a:xfrm>
          <a:prstGeom prst="rect">
            <a:avLst/>
          </a:prstGeom>
          <a:noFill/>
        </p:spPr>
        <p:txBody>
          <a:bodyPr wrap="none" lIns="0" tIns="0" rIns="0" bIns="0" rtlCol="0" anchor="t"/>
          <a:lstStyle/>
          <a:p>
            <a:pPr marL="0" indent="0">
              <a:lnSpc>
                <a:spcPts val="2350"/>
              </a:lnSpc>
              <a:buNone/>
            </a:pPr>
            <a:r>
              <a:rPr lang="en-US" sz="1900" b="1" dirty="0">
                <a:solidFill>
                  <a:srgbClr val="D9E1FF"/>
                </a:solidFill>
                <a:latin typeface="Syne" pitchFamily="34" charset="0"/>
                <a:ea typeface="Syne" pitchFamily="34" charset="-122"/>
                <a:cs typeface="Syne" pitchFamily="34" charset="-120"/>
              </a:rPr>
              <a:t>Personalized Notifications</a:t>
            </a:r>
            <a:endParaRPr lang="en-US" sz="1900" dirty="0"/>
          </a:p>
        </p:txBody>
      </p:sp>
      <p:sp>
        <p:nvSpPr>
          <p:cNvPr id="12" name="Text 8"/>
          <p:cNvSpPr/>
          <p:nvPr/>
        </p:nvSpPr>
        <p:spPr>
          <a:xfrm>
            <a:off x="8091368" y="4771311"/>
            <a:ext cx="5570339" cy="993696"/>
          </a:xfrm>
          <a:prstGeom prst="rect">
            <a:avLst/>
          </a:prstGeom>
          <a:noFill/>
        </p:spPr>
        <p:txBody>
          <a:bodyPr wrap="square" lIns="0" tIns="0" rIns="0" bIns="0" rtlCol="0" anchor="t"/>
          <a:lstStyle/>
          <a:p>
            <a:pPr marL="0" indent="0">
              <a:lnSpc>
                <a:spcPts val="260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website sends timely reminders, notifications about missed appointments, and updates regarding vaccination progress.</a:t>
            </a:r>
            <a:endParaRPr lang="en-US" sz="1600" dirty="0"/>
          </a:p>
        </p:txBody>
      </p:sp>
      <p:sp>
        <p:nvSpPr>
          <p:cNvPr id="13" name="Shape 9"/>
          <p:cNvSpPr/>
          <p:nvPr/>
        </p:nvSpPr>
        <p:spPr>
          <a:xfrm>
            <a:off x="968693" y="6204823"/>
            <a:ext cx="465773" cy="465773"/>
          </a:xfrm>
          <a:prstGeom prst="roundRect">
            <a:avLst>
              <a:gd name="adj" fmla="val 6668"/>
            </a:avLst>
          </a:prstGeom>
          <a:solidFill>
            <a:srgbClr val="2B2952"/>
          </a:solidFill>
        </p:spPr>
      </p:sp>
      <p:sp>
        <p:nvSpPr>
          <p:cNvPr id="14" name="Text 10"/>
          <p:cNvSpPr/>
          <p:nvPr/>
        </p:nvSpPr>
        <p:spPr>
          <a:xfrm>
            <a:off x="1107877" y="6291501"/>
            <a:ext cx="187404" cy="292298"/>
          </a:xfrm>
          <a:prstGeom prst="rect">
            <a:avLst/>
          </a:prstGeom>
          <a:noFill/>
        </p:spPr>
        <p:txBody>
          <a:bodyPr wrap="none" lIns="0" tIns="0" rIns="0" bIns="0" rtlCol="0" anchor="t"/>
          <a:lstStyle/>
          <a:p>
            <a:pPr marL="0" indent="0" algn="ctr">
              <a:lnSpc>
                <a:spcPts val="2300"/>
              </a:lnSpc>
              <a:buNone/>
            </a:pPr>
            <a:r>
              <a:rPr lang="en-US" sz="2300" b="1" dirty="0">
                <a:solidFill>
                  <a:srgbClr val="D9E1FF"/>
                </a:solidFill>
                <a:latin typeface="Syne" pitchFamily="34" charset="0"/>
                <a:ea typeface="Syne" pitchFamily="34" charset="-122"/>
                <a:cs typeface="Syne" pitchFamily="34" charset="-120"/>
              </a:rPr>
              <a:t>3</a:t>
            </a:r>
            <a:endParaRPr lang="en-US" sz="2300" dirty="0"/>
          </a:p>
        </p:txBody>
      </p:sp>
      <p:sp>
        <p:nvSpPr>
          <p:cNvPr id="15" name="Text 11"/>
          <p:cNvSpPr/>
          <p:nvPr/>
        </p:nvSpPr>
        <p:spPr>
          <a:xfrm>
            <a:off x="1641396" y="6204823"/>
            <a:ext cx="3099078" cy="304443"/>
          </a:xfrm>
          <a:prstGeom prst="rect">
            <a:avLst/>
          </a:prstGeom>
          <a:noFill/>
        </p:spPr>
        <p:txBody>
          <a:bodyPr wrap="none" lIns="0" tIns="0" rIns="0" bIns="0" rtlCol="0" anchor="t"/>
          <a:lstStyle/>
          <a:p>
            <a:pPr marL="0" indent="0">
              <a:lnSpc>
                <a:spcPts val="2350"/>
              </a:lnSpc>
              <a:buNone/>
            </a:pPr>
            <a:r>
              <a:rPr lang="en-US" sz="1900" b="1" dirty="0">
                <a:solidFill>
                  <a:srgbClr val="D9E1FF"/>
                </a:solidFill>
                <a:latin typeface="Syne" pitchFamily="34" charset="0"/>
                <a:ea typeface="Syne" pitchFamily="34" charset="-122"/>
                <a:cs typeface="Syne" pitchFamily="34" charset="-120"/>
              </a:rPr>
              <a:t>Educational Resources</a:t>
            </a:r>
            <a:endParaRPr lang="en-US" sz="1900" dirty="0"/>
          </a:p>
        </p:txBody>
      </p:sp>
      <p:sp>
        <p:nvSpPr>
          <p:cNvPr id="16" name="Text 12"/>
          <p:cNvSpPr/>
          <p:nvPr/>
        </p:nvSpPr>
        <p:spPr>
          <a:xfrm>
            <a:off x="1641396" y="6633448"/>
            <a:ext cx="5570339" cy="993696"/>
          </a:xfrm>
          <a:prstGeom prst="rect">
            <a:avLst/>
          </a:prstGeom>
          <a:noFill/>
        </p:spPr>
        <p:txBody>
          <a:bodyPr wrap="square" lIns="0" tIns="0" rIns="0" bIns="0" rtlCol="0" anchor="t"/>
          <a:lstStyle/>
          <a:p>
            <a:pPr marL="0" indent="0">
              <a:lnSpc>
                <a:spcPts val="260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Parents can access comprehensive information about polio, its causes, symptoms, and the importance of vaccination, fostering informed decision-making.</a:t>
            </a:r>
            <a:endParaRPr lang="en-US" sz="1600" dirty="0"/>
          </a:p>
        </p:txBody>
      </p:sp>
      <p:sp>
        <p:nvSpPr>
          <p:cNvPr id="17" name="Shape 13"/>
          <p:cNvSpPr/>
          <p:nvPr/>
        </p:nvSpPr>
        <p:spPr>
          <a:xfrm>
            <a:off x="7418665" y="6204823"/>
            <a:ext cx="465773" cy="465773"/>
          </a:xfrm>
          <a:prstGeom prst="roundRect">
            <a:avLst>
              <a:gd name="adj" fmla="val 6668"/>
            </a:avLst>
          </a:prstGeom>
          <a:solidFill>
            <a:srgbClr val="2B2952"/>
          </a:solidFill>
        </p:spPr>
      </p:sp>
      <p:sp>
        <p:nvSpPr>
          <p:cNvPr id="18" name="Text 14"/>
          <p:cNvSpPr/>
          <p:nvPr/>
        </p:nvSpPr>
        <p:spPr>
          <a:xfrm>
            <a:off x="7547610" y="6291501"/>
            <a:ext cx="207764" cy="292298"/>
          </a:xfrm>
          <a:prstGeom prst="rect">
            <a:avLst/>
          </a:prstGeom>
          <a:noFill/>
        </p:spPr>
        <p:txBody>
          <a:bodyPr wrap="none" lIns="0" tIns="0" rIns="0" bIns="0" rtlCol="0" anchor="t"/>
          <a:lstStyle/>
          <a:p>
            <a:pPr marL="0" indent="0" algn="ctr">
              <a:lnSpc>
                <a:spcPts val="2300"/>
              </a:lnSpc>
              <a:buNone/>
            </a:pPr>
            <a:r>
              <a:rPr lang="en-US" sz="2300" b="1" dirty="0">
                <a:solidFill>
                  <a:srgbClr val="D9E1FF"/>
                </a:solidFill>
                <a:latin typeface="Syne" pitchFamily="34" charset="0"/>
                <a:ea typeface="Syne" pitchFamily="34" charset="-122"/>
                <a:cs typeface="Syne" pitchFamily="34" charset="-120"/>
              </a:rPr>
              <a:t>4</a:t>
            </a:r>
            <a:endParaRPr lang="en-US" sz="2300" dirty="0"/>
          </a:p>
        </p:txBody>
      </p:sp>
      <p:sp>
        <p:nvSpPr>
          <p:cNvPr id="19" name="Text 15"/>
          <p:cNvSpPr/>
          <p:nvPr/>
        </p:nvSpPr>
        <p:spPr>
          <a:xfrm>
            <a:off x="8091368" y="6204823"/>
            <a:ext cx="2752130" cy="304443"/>
          </a:xfrm>
          <a:prstGeom prst="rect">
            <a:avLst/>
          </a:prstGeom>
          <a:noFill/>
        </p:spPr>
        <p:txBody>
          <a:bodyPr wrap="none" lIns="0" tIns="0" rIns="0" bIns="0" rtlCol="0" anchor="t"/>
          <a:lstStyle/>
          <a:p>
            <a:pPr marL="0" indent="0">
              <a:lnSpc>
                <a:spcPts val="2350"/>
              </a:lnSpc>
              <a:buNone/>
            </a:pPr>
            <a:r>
              <a:rPr lang="en-US" sz="1900" b="1" dirty="0">
                <a:solidFill>
                  <a:srgbClr val="D9E1FF"/>
                </a:solidFill>
                <a:latin typeface="Syne" pitchFamily="34" charset="0"/>
                <a:ea typeface="Syne" pitchFamily="34" charset="-122"/>
                <a:cs typeface="Syne" pitchFamily="34" charset="-120"/>
              </a:rPr>
              <a:t>Contact Information</a:t>
            </a:r>
            <a:endParaRPr lang="en-US" sz="1900" dirty="0"/>
          </a:p>
        </p:txBody>
      </p:sp>
      <p:sp>
        <p:nvSpPr>
          <p:cNvPr id="20" name="Text 16"/>
          <p:cNvSpPr/>
          <p:nvPr/>
        </p:nvSpPr>
        <p:spPr>
          <a:xfrm>
            <a:off x="8091368" y="6633448"/>
            <a:ext cx="5570339" cy="993696"/>
          </a:xfrm>
          <a:prstGeom prst="rect">
            <a:avLst/>
          </a:prstGeom>
          <a:noFill/>
        </p:spPr>
        <p:txBody>
          <a:bodyPr wrap="square" lIns="0" tIns="0" rIns="0" bIns="0" rtlCol="0" anchor="t"/>
          <a:lstStyle/>
          <a:p>
            <a:pPr marL="0" indent="0">
              <a:lnSpc>
                <a:spcPts val="2600"/>
              </a:lnSpc>
              <a:buNone/>
            </a:pPr>
            <a:r>
              <a:rPr lang="en-US" sz="1600" dirty="0">
                <a:solidFill>
                  <a:srgbClr val="D9E1FF"/>
                </a:solidFill>
                <a:latin typeface="Arimo" panose="020B0604020202020204" pitchFamily="34" charset="0"/>
                <a:ea typeface="Arimo" panose="020B0604020202020204" pitchFamily="34" charset="-122"/>
                <a:cs typeface="Arimo" panose="020B0604020202020204" pitchFamily="34" charset="-120"/>
              </a:rPr>
              <a:t>The website provides contact information for healthcare professionals, allowing parents to seek clarification, address concerns, and schedule appointments.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148"/>
          </a:xfrm>
          <a:prstGeom prst="rect">
            <a:avLst/>
          </a:prstGeom>
        </p:spPr>
      </p:pic>
      <p:pic>
        <p:nvPicPr>
          <p:cNvPr id="3" name="Image 1" descr="preencoded.png"/>
          <p:cNvPicPr>
            <a:picLocks noChangeAspect="1"/>
          </p:cNvPicPr>
          <p:nvPr/>
        </p:nvPicPr>
        <p:blipFill>
          <a:blip r:embed="rId2"/>
          <a:stretch>
            <a:fillRect/>
          </a:stretch>
        </p:blipFill>
        <p:spPr>
          <a:xfrm>
            <a:off x="9324618" y="1693902"/>
            <a:ext cx="5125045" cy="4843224"/>
          </a:xfrm>
          <a:prstGeom prst="rect">
            <a:avLst/>
          </a:prstGeom>
        </p:spPr>
      </p:pic>
      <p:sp>
        <p:nvSpPr>
          <p:cNvPr id="4" name="Text 0"/>
          <p:cNvSpPr/>
          <p:nvPr/>
        </p:nvSpPr>
        <p:spPr>
          <a:xfrm>
            <a:off x="505778" y="397312"/>
            <a:ext cx="8132445" cy="850106"/>
          </a:xfrm>
          <a:prstGeom prst="rect">
            <a:avLst/>
          </a:prstGeom>
          <a:noFill/>
        </p:spPr>
        <p:txBody>
          <a:bodyPr wrap="square" lIns="0" tIns="0" rIns="0" bIns="0" rtlCol="0" anchor="t"/>
          <a:lstStyle/>
          <a:p>
            <a:pPr marL="0" indent="0">
              <a:lnSpc>
                <a:spcPts val="3300"/>
              </a:lnSpc>
              <a:buNone/>
            </a:pPr>
            <a:r>
              <a:rPr lang="en-US" sz="2650" b="1" dirty="0">
                <a:solidFill>
                  <a:srgbClr val="FFFFFF"/>
                </a:solidFill>
                <a:latin typeface="Syne" pitchFamily="34" charset="0"/>
                <a:ea typeface="Syne" pitchFamily="34" charset="-122"/>
                <a:cs typeface="Syne" pitchFamily="34" charset="-120"/>
              </a:rPr>
              <a:t>Community Education: Fostering Trust and Understanding</a:t>
            </a:r>
            <a:endParaRPr lang="en-US" sz="2650" dirty="0"/>
          </a:p>
        </p:txBody>
      </p:sp>
      <p:pic>
        <p:nvPicPr>
          <p:cNvPr id="5" name="Image 2" descr="preencoded.png"/>
          <p:cNvPicPr>
            <a:picLocks noChangeAspect="1"/>
          </p:cNvPicPr>
          <p:nvPr/>
        </p:nvPicPr>
        <p:blipFill>
          <a:blip r:embed="rId3"/>
          <a:stretch>
            <a:fillRect/>
          </a:stretch>
        </p:blipFill>
        <p:spPr>
          <a:xfrm>
            <a:off x="505778" y="1464112"/>
            <a:ext cx="361236" cy="361236"/>
          </a:xfrm>
          <a:prstGeom prst="rect">
            <a:avLst/>
          </a:prstGeom>
        </p:spPr>
      </p:pic>
      <p:sp>
        <p:nvSpPr>
          <p:cNvPr id="6" name="Text 1"/>
          <p:cNvSpPr/>
          <p:nvPr/>
        </p:nvSpPr>
        <p:spPr>
          <a:xfrm>
            <a:off x="505778" y="1969770"/>
            <a:ext cx="1849636" cy="212527"/>
          </a:xfrm>
          <a:prstGeom prst="rect">
            <a:avLst/>
          </a:prstGeom>
          <a:noFill/>
        </p:spPr>
        <p:txBody>
          <a:bodyPr wrap="none" lIns="0" tIns="0" rIns="0" bIns="0" rtlCol="0" anchor="t"/>
          <a:lstStyle/>
          <a:p>
            <a:pPr marL="0" indent="0" algn="l">
              <a:lnSpc>
                <a:spcPts val="1650"/>
              </a:lnSpc>
              <a:buNone/>
            </a:pPr>
            <a:r>
              <a:rPr lang="en-US" sz="1300" b="1" dirty="0">
                <a:solidFill>
                  <a:srgbClr val="D9E1FF"/>
                </a:solidFill>
                <a:latin typeface="Syne" pitchFamily="34" charset="0"/>
                <a:ea typeface="Syne" pitchFamily="34" charset="-122"/>
                <a:cs typeface="Syne" pitchFamily="34" charset="-120"/>
              </a:rPr>
              <a:t>Interactive Sessions</a:t>
            </a:r>
            <a:endParaRPr lang="en-US" sz="1300" dirty="0"/>
          </a:p>
        </p:txBody>
      </p:sp>
      <p:sp>
        <p:nvSpPr>
          <p:cNvPr id="7" name="Text 2"/>
          <p:cNvSpPr/>
          <p:nvPr/>
        </p:nvSpPr>
        <p:spPr>
          <a:xfrm>
            <a:off x="505778" y="2268974"/>
            <a:ext cx="8132445" cy="462439"/>
          </a:xfrm>
          <a:prstGeom prst="rect">
            <a:avLst/>
          </a:prstGeom>
          <a:noFill/>
        </p:spPr>
        <p:txBody>
          <a:bodyPr wrap="square" lIns="0" tIns="0" rIns="0" bIns="0" rtlCol="0" anchor="t"/>
          <a:lstStyle/>
          <a:p>
            <a:pPr marL="0" indent="0" algn="l">
              <a:lnSpc>
                <a:spcPts val="1800"/>
              </a:lnSpc>
              <a:buNone/>
            </a:pPr>
            <a:r>
              <a:rPr lang="en-US" sz="1100" dirty="0">
                <a:solidFill>
                  <a:srgbClr val="D9E1FF"/>
                </a:solidFill>
                <a:latin typeface="Arimo" panose="020B0604020202020204" pitchFamily="34" charset="0"/>
                <a:ea typeface="Arimo" panose="020B0604020202020204" pitchFamily="34" charset="-122"/>
                <a:cs typeface="Arimo" panose="020B0604020202020204" pitchFamily="34" charset="-120"/>
              </a:rPr>
              <a:t>Regular meetings at anganwadis feature interactive sessions, utilizing visual aids and engaging discussions to educate communities about polio and vaccination.</a:t>
            </a:r>
            <a:endParaRPr lang="en-US" sz="1100" dirty="0"/>
          </a:p>
        </p:txBody>
      </p:sp>
      <p:pic>
        <p:nvPicPr>
          <p:cNvPr id="8" name="Image 3" descr="preencoded.png"/>
          <p:cNvPicPr>
            <a:picLocks noChangeAspect="1"/>
          </p:cNvPicPr>
          <p:nvPr/>
        </p:nvPicPr>
        <p:blipFill>
          <a:blip r:embed="rId4"/>
          <a:stretch>
            <a:fillRect/>
          </a:stretch>
        </p:blipFill>
        <p:spPr>
          <a:xfrm>
            <a:off x="505778" y="3164919"/>
            <a:ext cx="361236" cy="361236"/>
          </a:xfrm>
          <a:prstGeom prst="rect">
            <a:avLst/>
          </a:prstGeom>
        </p:spPr>
      </p:pic>
      <p:sp>
        <p:nvSpPr>
          <p:cNvPr id="9" name="Text 3"/>
          <p:cNvSpPr/>
          <p:nvPr/>
        </p:nvSpPr>
        <p:spPr>
          <a:xfrm>
            <a:off x="505778" y="3670578"/>
            <a:ext cx="1980605" cy="212527"/>
          </a:xfrm>
          <a:prstGeom prst="rect">
            <a:avLst/>
          </a:prstGeom>
          <a:noFill/>
        </p:spPr>
        <p:txBody>
          <a:bodyPr wrap="none" lIns="0" tIns="0" rIns="0" bIns="0" rtlCol="0" anchor="t"/>
          <a:lstStyle/>
          <a:p>
            <a:pPr marL="0" indent="0" algn="l">
              <a:lnSpc>
                <a:spcPts val="1650"/>
              </a:lnSpc>
              <a:buNone/>
            </a:pPr>
            <a:r>
              <a:rPr lang="en-US" sz="1300" b="1" dirty="0">
                <a:solidFill>
                  <a:srgbClr val="D9E1FF"/>
                </a:solidFill>
                <a:latin typeface="Syne" pitchFamily="34" charset="0"/>
                <a:ea typeface="Syne" pitchFamily="34" charset="-122"/>
                <a:cs typeface="Syne" pitchFamily="34" charset="-120"/>
              </a:rPr>
              <a:t>Addressing Concerns</a:t>
            </a:r>
            <a:endParaRPr lang="en-US" sz="1300" dirty="0"/>
          </a:p>
        </p:txBody>
      </p:sp>
      <p:sp>
        <p:nvSpPr>
          <p:cNvPr id="10" name="Text 4"/>
          <p:cNvSpPr/>
          <p:nvPr/>
        </p:nvSpPr>
        <p:spPr>
          <a:xfrm>
            <a:off x="505778" y="3969782"/>
            <a:ext cx="8132445" cy="462439"/>
          </a:xfrm>
          <a:prstGeom prst="rect">
            <a:avLst/>
          </a:prstGeom>
          <a:noFill/>
        </p:spPr>
        <p:txBody>
          <a:bodyPr wrap="square" lIns="0" tIns="0" rIns="0" bIns="0" rtlCol="0" anchor="t"/>
          <a:lstStyle/>
          <a:p>
            <a:pPr marL="0" indent="0" algn="l">
              <a:lnSpc>
                <a:spcPts val="1800"/>
              </a:lnSpc>
              <a:buNone/>
            </a:pPr>
            <a:r>
              <a:rPr lang="en-US" sz="1100" dirty="0">
                <a:solidFill>
                  <a:srgbClr val="D9E1FF"/>
                </a:solidFill>
                <a:latin typeface="Arimo" panose="020B0604020202020204" pitchFamily="34" charset="0"/>
                <a:ea typeface="Arimo" panose="020B0604020202020204" pitchFamily="34" charset="-122"/>
                <a:cs typeface="Arimo" panose="020B0604020202020204" pitchFamily="34" charset="-120"/>
              </a:rPr>
              <a:t>These sessions provide a platform for parents to ask questions, raise concerns, and gain accurate information about polio and vaccination.</a:t>
            </a:r>
            <a:endParaRPr lang="en-US" sz="1100" dirty="0"/>
          </a:p>
        </p:txBody>
      </p:sp>
      <p:pic>
        <p:nvPicPr>
          <p:cNvPr id="11" name="Image 4" descr="preencoded.png"/>
          <p:cNvPicPr>
            <a:picLocks noChangeAspect="1"/>
          </p:cNvPicPr>
          <p:nvPr/>
        </p:nvPicPr>
        <p:blipFill>
          <a:blip r:embed="rId5"/>
          <a:stretch>
            <a:fillRect/>
          </a:stretch>
        </p:blipFill>
        <p:spPr>
          <a:xfrm>
            <a:off x="505778" y="4865727"/>
            <a:ext cx="361236" cy="361236"/>
          </a:xfrm>
          <a:prstGeom prst="rect">
            <a:avLst/>
          </a:prstGeom>
        </p:spPr>
      </p:pic>
      <p:sp>
        <p:nvSpPr>
          <p:cNvPr id="12" name="Text 5"/>
          <p:cNvSpPr/>
          <p:nvPr/>
        </p:nvSpPr>
        <p:spPr>
          <a:xfrm>
            <a:off x="505778" y="5371386"/>
            <a:ext cx="1700213" cy="212527"/>
          </a:xfrm>
          <a:prstGeom prst="rect">
            <a:avLst/>
          </a:prstGeom>
          <a:noFill/>
        </p:spPr>
        <p:txBody>
          <a:bodyPr wrap="none" lIns="0" tIns="0" rIns="0" bIns="0" rtlCol="0" anchor="t"/>
          <a:lstStyle/>
          <a:p>
            <a:pPr marL="0" indent="0" algn="l">
              <a:lnSpc>
                <a:spcPts val="1650"/>
              </a:lnSpc>
              <a:buNone/>
            </a:pPr>
            <a:r>
              <a:rPr lang="en-US" sz="1300" b="1" dirty="0">
                <a:solidFill>
                  <a:srgbClr val="D9E1FF"/>
                </a:solidFill>
                <a:latin typeface="Syne" pitchFamily="34" charset="0"/>
                <a:ea typeface="Syne" pitchFamily="34" charset="-122"/>
                <a:cs typeface="Syne" pitchFamily="34" charset="-120"/>
              </a:rPr>
              <a:t>Building Trust</a:t>
            </a:r>
            <a:endParaRPr lang="en-US" sz="1300" dirty="0"/>
          </a:p>
        </p:txBody>
      </p:sp>
      <p:sp>
        <p:nvSpPr>
          <p:cNvPr id="13" name="Text 6"/>
          <p:cNvSpPr/>
          <p:nvPr/>
        </p:nvSpPr>
        <p:spPr>
          <a:xfrm>
            <a:off x="505778" y="5670590"/>
            <a:ext cx="8132445" cy="462439"/>
          </a:xfrm>
          <a:prstGeom prst="rect">
            <a:avLst/>
          </a:prstGeom>
          <a:noFill/>
        </p:spPr>
        <p:txBody>
          <a:bodyPr wrap="square" lIns="0" tIns="0" rIns="0" bIns="0" rtlCol="0" anchor="t"/>
          <a:lstStyle/>
          <a:p>
            <a:pPr marL="0" indent="0" algn="l">
              <a:lnSpc>
                <a:spcPts val="1800"/>
              </a:lnSpc>
              <a:buNone/>
            </a:pPr>
            <a:r>
              <a:rPr lang="en-US" sz="1100" dirty="0">
                <a:solidFill>
                  <a:srgbClr val="D9E1FF"/>
                </a:solidFill>
                <a:latin typeface="Arimo" panose="020B0604020202020204" pitchFamily="34" charset="0"/>
                <a:ea typeface="Arimo" panose="020B0604020202020204" pitchFamily="34" charset="-122"/>
                <a:cs typeface="Arimo" panose="020B0604020202020204" pitchFamily="34" charset="-120"/>
              </a:rPr>
              <a:t>Open dialogue and community engagement foster trust and understanding, overcoming misconceptions and promoting widespread vaccination acceptance.</a:t>
            </a:r>
            <a:endParaRPr lang="en-US" sz="1100" dirty="0"/>
          </a:p>
        </p:txBody>
      </p:sp>
      <p:pic>
        <p:nvPicPr>
          <p:cNvPr id="14" name="Image 5" descr="preencoded.png"/>
          <p:cNvPicPr>
            <a:picLocks noChangeAspect="1"/>
          </p:cNvPicPr>
          <p:nvPr/>
        </p:nvPicPr>
        <p:blipFill>
          <a:blip r:embed="rId6"/>
          <a:stretch>
            <a:fillRect/>
          </a:stretch>
        </p:blipFill>
        <p:spPr>
          <a:xfrm>
            <a:off x="505778" y="6566535"/>
            <a:ext cx="361236" cy="361236"/>
          </a:xfrm>
          <a:prstGeom prst="rect">
            <a:avLst/>
          </a:prstGeom>
        </p:spPr>
      </p:pic>
      <p:sp>
        <p:nvSpPr>
          <p:cNvPr id="15" name="Text 7"/>
          <p:cNvSpPr/>
          <p:nvPr/>
        </p:nvSpPr>
        <p:spPr>
          <a:xfrm>
            <a:off x="505778" y="7072193"/>
            <a:ext cx="2311122" cy="212527"/>
          </a:xfrm>
          <a:prstGeom prst="rect">
            <a:avLst/>
          </a:prstGeom>
          <a:noFill/>
        </p:spPr>
        <p:txBody>
          <a:bodyPr wrap="none" lIns="0" tIns="0" rIns="0" bIns="0" rtlCol="0" anchor="t"/>
          <a:lstStyle/>
          <a:p>
            <a:pPr marL="0" indent="0" algn="l">
              <a:lnSpc>
                <a:spcPts val="1650"/>
              </a:lnSpc>
              <a:buNone/>
            </a:pPr>
            <a:r>
              <a:rPr lang="en-US" sz="1300" b="1" dirty="0">
                <a:solidFill>
                  <a:srgbClr val="D9E1FF"/>
                </a:solidFill>
                <a:latin typeface="Syne" pitchFamily="34" charset="0"/>
                <a:ea typeface="Syne" pitchFamily="34" charset="-122"/>
                <a:cs typeface="Syne" pitchFamily="34" charset="-120"/>
              </a:rPr>
              <a:t>Community Mobilization</a:t>
            </a:r>
            <a:endParaRPr lang="en-US" sz="1300" dirty="0"/>
          </a:p>
        </p:txBody>
      </p:sp>
      <p:sp>
        <p:nvSpPr>
          <p:cNvPr id="16" name="Text 8"/>
          <p:cNvSpPr/>
          <p:nvPr/>
        </p:nvSpPr>
        <p:spPr>
          <a:xfrm>
            <a:off x="505778" y="7371398"/>
            <a:ext cx="8132445" cy="462439"/>
          </a:xfrm>
          <a:prstGeom prst="rect">
            <a:avLst/>
          </a:prstGeom>
          <a:noFill/>
        </p:spPr>
        <p:txBody>
          <a:bodyPr wrap="square" lIns="0" tIns="0" rIns="0" bIns="0" rtlCol="0" anchor="t"/>
          <a:lstStyle/>
          <a:p>
            <a:pPr marL="0" indent="0" algn="l">
              <a:lnSpc>
                <a:spcPts val="1800"/>
              </a:lnSpc>
              <a:buNone/>
            </a:pPr>
            <a:r>
              <a:rPr lang="en-US" sz="1100" dirty="0">
                <a:solidFill>
                  <a:srgbClr val="D9E1FF"/>
                </a:solidFill>
                <a:latin typeface="Arimo" panose="020B0604020202020204" pitchFamily="34" charset="0"/>
                <a:ea typeface="Arimo" panose="020B0604020202020204" pitchFamily="34" charset="-122"/>
                <a:cs typeface="Arimo" panose="020B0604020202020204" pitchFamily="34" charset="-120"/>
              </a:rPr>
              <a:t>These sessions encourage community participation, empowering individuals to become advocates for polio eradication and vaccination within their own communities.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38363" y="2280047"/>
            <a:ext cx="5009555" cy="3669506"/>
          </a:xfrm>
          <a:prstGeom prst="rect">
            <a:avLst/>
          </a:prstGeom>
        </p:spPr>
      </p:pic>
      <p:sp>
        <p:nvSpPr>
          <p:cNvPr id="4" name="Text 0"/>
          <p:cNvSpPr/>
          <p:nvPr/>
        </p:nvSpPr>
        <p:spPr>
          <a:xfrm>
            <a:off x="6153983" y="554236"/>
            <a:ext cx="7808833" cy="1683068"/>
          </a:xfrm>
          <a:prstGeom prst="rect">
            <a:avLst/>
          </a:prstGeom>
          <a:noFill/>
        </p:spPr>
        <p:txBody>
          <a:bodyPr wrap="square" lIns="0" tIns="0" rIns="0" bIns="0" rtlCol="0" anchor="t"/>
          <a:lstStyle/>
          <a:p>
            <a:pPr marL="0" indent="0">
              <a:lnSpc>
                <a:spcPts val="4400"/>
              </a:lnSpc>
              <a:buNone/>
            </a:pPr>
            <a:r>
              <a:rPr lang="en-US" sz="3500" b="1" dirty="0">
                <a:solidFill>
                  <a:srgbClr val="FFFFFF"/>
                </a:solidFill>
                <a:latin typeface="Syne" pitchFamily="34" charset="0"/>
                <a:ea typeface="Syne" pitchFamily="34" charset="-122"/>
                <a:cs typeface="Syne" pitchFamily="34" charset="-120"/>
              </a:rPr>
              <a:t>Impact: Transforming Lives Through Enhanced Vaccination Coverage</a:t>
            </a:r>
            <a:endParaRPr lang="en-US" sz="3500" dirty="0"/>
          </a:p>
        </p:txBody>
      </p:sp>
      <p:sp>
        <p:nvSpPr>
          <p:cNvPr id="5" name="Shape 1"/>
          <p:cNvSpPr/>
          <p:nvPr/>
        </p:nvSpPr>
        <p:spPr>
          <a:xfrm>
            <a:off x="6428661" y="2523411"/>
            <a:ext cx="22860" cy="5151953"/>
          </a:xfrm>
          <a:prstGeom prst="roundRect">
            <a:avLst>
              <a:gd name="adj" fmla="val 125165"/>
            </a:avLst>
          </a:prstGeom>
          <a:solidFill>
            <a:srgbClr val="44426B"/>
          </a:solidFill>
        </p:spPr>
      </p:sp>
      <p:sp>
        <p:nvSpPr>
          <p:cNvPr id="6" name="Shape 2"/>
          <p:cNvSpPr/>
          <p:nvPr/>
        </p:nvSpPr>
        <p:spPr>
          <a:xfrm>
            <a:off x="6631781" y="2941082"/>
            <a:ext cx="667583" cy="22860"/>
          </a:xfrm>
          <a:prstGeom prst="roundRect">
            <a:avLst>
              <a:gd name="adj" fmla="val 125165"/>
            </a:avLst>
          </a:prstGeom>
          <a:solidFill>
            <a:srgbClr val="44426B"/>
          </a:solidFill>
        </p:spPr>
      </p:sp>
      <p:sp>
        <p:nvSpPr>
          <p:cNvPr id="7" name="Shape 3"/>
          <p:cNvSpPr/>
          <p:nvPr/>
        </p:nvSpPr>
        <p:spPr>
          <a:xfrm>
            <a:off x="6225540" y="2737961"/>
            <a:ext cx="429101" cy="429101"/>
          </a:xfrm>
          <a:prstGeom prst="roundRect">
            <a:avLst>
              <a:gd name="adj" fmla="val 6668"/>
            </a:avLst>
          </a:prstGeom>
          <a:solidFill>
            <a:srgbClr val="2B2952"/>
          </a:solidFill>
        </p:spPr>
      </p:sp>
      <p:sp>
        <p:nvSpPr>
          <p:cNvPr id="8" name="Text 4"/>
          <p:cNvSpPr/>
          <p:nvPr/>
        </p:nvSpPr>
        <p:spPr>
          <a:xfrm>
            <a:off x="6387584" y="2817852"/>
            <a:ext cx="105013" cy="269319"/>
          </a:xfrm>
          <a:prstGeom prst="rect">
            <a:avLst/>
          </a:prstGeom>
          <a:noFill/>
        </p:spPr>
        <p:txBody>
          <a:bodyPr wrap="none" lIns="0" tIns="0" rIns="0" bIns="0" rtlCol="0" anchor="t"/>
          <a:lstStyle/>
          <a:p>
            <a:pPr marL="0" indent="0" algn="ctr">
              <a:lnSpc>
                <a:spcPts val="2100"/>
              </a:lnSpc>
              <a:buNone/>
            </a:pPr>
            <a:r>
              <a:rPr lang="en-US" sz="2100" b="1" dirty="0">
                <a:solidFill>
                  <a:srgbClr val="D9E1FF"/>
                </a:solidFill>
                <a:latin typeface="Syne" pitchFamily="34" charset="0"/>
                <a:ea typeface="Syne" pitchFamily="34" charset="-122"/>
                <a:cs typeface="Syne" pitchFamily="34" charset="-120"/>
              </a:rPr>
              <a:t>1</a:t>
            </a:r>
            <a:endParaRPr lang="en-US" sz="2100" dirty="0"/>
          </a:p>
        </p:txBody>
      </p:sp>
      <p:sp>
        <p:nvSpPr>
          <p:cNvPr id="9" name="Text 5"/>
          <p:cNvSpPr/>
          <p:nvPr/>
        </p:nvSpPr>
        <p:spPr>
          <a:xfrm>
            <a:off x="7489150" y="2714149"/>
            <a:ext cx="4009906" cy="280511"/>
          </a:xfrm>
          <a:prstGeom prst="rect">
            <a:avLst/>
          </a:prstGeom>
          <a:noFill/>
        </p:spPr>
        <p:txBody>
          <a:bodyPr wrap="none" lIns="0" tIns="0" rIns="0" bIns="0" rtlCol="0" anchor="t"/>
          <a:lstStyle/>
          <a:p>
            <a:pPr marL="0" indent="0" algn="l">
              <a:lnSpc>
                <a:spcPts val="2200"/>
              </a:lnSpc>
              <a:buNone/>
            </a:pPr>
            <a:r>
              <a:rPr lang="en-US" sz="1750" b="1" dirty="0">
                <a:solidFill>
                  <a:srgbClr val="D9E1FF"/>
                </a:solidFill>
                <a:latin typeface="Syne" pitchFamily="34" charset="0"/>
                <a:ea typeface="Syne" pitchFamily="34" charset="-122"/>
                <a:cs typeface="Syne" pitchFamily="34" charset="-120"/>
              </a:rPr>
              <a:t>Increased Vaccination Coverage</a:t>
            </a:r>
            <a:endParaRPr lang="en-US" sz="1750" dirty="0"/>
          </a:p>
        </p:txBody>
      </p:sp>
      <p:sp>
        <p:nvSpPr>
          <p:cNvPr id="10" name="Text 6"/>
          <p:cNvSpPr/>
          <p:nvPr/>
        </p:nvSpPr>
        <p:spPr>
          <a:xfrm>
            <a:off x="7489150" y="3109079"/>
            <a:ext cx="6473666" cy="915472"/>
          </a:xfrm>
          <a:prstGeom prst="rect">
            <a:avLst/>
          </a:prstGeom>
          <a:noFill/>
        </p:spPr>
        <p:txBody>
          <a:bodyPr wrap="square" lIns="0" tIns="0" rIns="0" bIns="0" rtlCol="0" anchor="t"/>
          <a:lstStyle/>
          <a:p>
            <a:pPr marL="0" indent="0" algn="l">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Proactive engagement through voice bots and user-friendly websites ensures timely appointments and reduces missed vaccinations, leading to improved coverage rates.</a:t>
            </a:r>
            <a:endParaRPr lang="en-US" sz="1500" dirty="0"/>
          </a:p>
        </p:txBody>
      </p:sp>
      <p:sp>
        <p:nvSpPr>
          <p:cNvPr id="11" name="Shape 7"/>
          <p:cNvSpPr/>
          <p:nvPr/>
        </p:nvSpPr>
        <p:spPr>
          <a:xfrm>
            <a:off x="6631781" y="4823698"/>
            <a:ext cx="667583" cy="22860"/>
          </a:xfrm>
          <a:prstGeom prst="roundRect">
            <a:avLst>
              <a:gd name="adj" fmla="val 125165"/>
            </a:avLst>
          </a:prstGeom>
          <a:solidFill>
            <a:srgbClr val="44426B"/>
          </a:solidFill>
        </p:spPr>
      </p:sp>
      <p:sp>
        <p:nvSpPr>
          <p:cNvPr id="12" name="Shape 8"/>
          <p:cNvSpPr/>
          <p:nvPr/>
        </p:nvSpPr>
        <p:spPr>
          <a:xfrm>
            <a:off x="6225540" y="4620578"/>
            <a:ext cx="429101" cy="429101"/>
          </a:xfrm>
          <a:prstGeom prst="roundRect">
            <a:avLst>
              <a:gd name="adj" fmla="val 6668"/>
            </a:avLst>
          </a:prstGeom>
          <a:solidFill>
            <a:srgbClr val="2B2952"/>
          </a:solidFill>
        </p:spPr>
      </p:sp>
      <p:sp>
        <p:nvSpPr>
          <p:cNvPr id="13" name="Text 9"/>
          <p:cNvSpPr/>
          <p:nvPr/>
        </p:nvSpPr>
        <p:spPr>
          <a:xfrm>
            <a:off x="6356032" y="4700468"/>
            <a:ext cx="167997" cy="269319"/>
          </a:xfrm>
          <a:prstGeom prst="rect">
            <a:avLst/>
          </a:prstGeom>
          <a:noFill/>
        </p:spPr>
        <p:txBody>
          <a:bodyPr wrap="none" lIns="0" tIns="0" rIns="0" bIns="0" rtlCol="0" anchor="t"/>
          <a:lstStyle/>
          <a:p>
            <a:pPr marL="0" indent="0" algn="ctr">
              <a:lnSpc>
                <a:spcPts val="2100"/>
              </a:lnSpc>
              <a:buNone/>
            </a:pPr>
            <a:r>
              <a:rPr lang="en-US" sz="2100" b="1" dirty="0">
                <a:solidFill>
                  <a:srgbClr val="D9E1FF"/>
                </a:solidFill>
                <a:latin typeface="Syne" pitchFamily="34" charset="0"/>
                <a:ea typeface="Syne" pitchFamily="34" charset="-122"/>
                <a:cs typeface="Syne" pitchFamily="34" charset="-120"/>
              </a:rPr>
              <a:t>2</a:t>
            </a:r>
            <a:endParaRPr lang="en-US" sz="2100" dirty="0"/>
          </a:p>
        </p:txBody>
      </p:sp>
      <p:sp>
        <p:nvSpPr>
          <p:cNvPr id="14" name="Text 10"/>
          <p:cNvSpPr/>
          <p:nvPr/>
        </p:nvSpPr>
        <p:spPr>
          <a:xfrm>
            <a:off x="7489150" y="4596765"/>
            <a:ext cx="3421975" cy="280511"/>
          </a:xfrm>
          <a:prstGeom prst="rect">
            <a:avLst/>
          </a:prstGeom>
          <a:noFill/>
        </p:spPr>
        <p:txBody>
          <a:bodyPr wrap="none" lIns="0" tIns="0" rIns="0" bIns="0" rtlCol="0" anchor="t"/>
          <a:lstStyle/>
          <a:p>
            <a:pPr marL="0" indent="0" algn="l">
              <a:lnSpc>
                <a:spcPts val="2200"/>
              </a:lnSpc>
              <a:buNone/>
            </a:pPr>
            <a:r>
              <a:rPr lang="en-US" sz="1750" b="1" dirty="0">
                <a:solidFill>
                  <a:srgbClr val="D9E1FF"/>
                </a:solidFill>
                <a:latin typeface="Syne" pitchFamily="34" charset="0"/>
                <a:ea typeface="Syne" pitchFamily="34" charset="-122"/>
                <a:cs typeface="Syne" pitchFamily="34" charset="-120"/>
              </a:rPr>
              <a:t>Improved Health Outcomes</a:t>
            </a:r>
            <a:endParaRPr lang="en-US" sz="1750" dirty="0"/>
          </a:p>
        </p:txBody>
      </p:sp>
      <p:sp>
        <p:nvSpPr>
          <p:cNvPr id="15" name="Text 11"/>
          <p:cNvSpPr/>
          <p:nvPr/>
        </p:nvSpPr>
        <p:spPr>
          <a:xfrm>
            <a:off x="7489150" y="4991695"/>
            <a:ext cx="6473666" cy="610314"/>
          </a:xfrm>
          <a:prstGeom prst="rect">
            <a:avLst/>
          </a:prstGeom>
          <a:noFill/>
        </p:spPr>
        <p:txBody>
          <a:bodyPr wrap="square" lIns="0" tIns="0" rIns="0" bIns="0" rtlCol="0" anchor="t"/>
          <a:lstStyle/>
          <a:p>
            <a:pPr marL="0" indent="0" algn="l">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Higher vaccination coverage translates into reduced incidence of polio, safeguarding children's health and well-being.</a:t>
            </a:r>
            <a:endParaRPr lang="en-US" sz="1500" dirty="0"/>
          </a:p>
        </p:txBody>
      </p:sp>
      <p:sp>
        <p:nvSpPr>
          <p:cNvPr id="16" name="Shape 12"/>
          <p:cNvSpPr/>
          <p:nvPr/>
        </p:nvSpPr>
        <p:spPr>
          <a:xfrm>
            <a:off x="6631781" y="6401157"/>
            <a:ext cx="667583" cy="22860"/>
          </a:xfrm>
          <a:prstGeom prst="roundRect">
            <a:avLst>
              <a:gd name="adj" fmla="val 125165"/>
            </a:avLst>
          </a:prstGeom>
          <a:solidFill>
            <a:srgbClr val="44426B"/>
          </a:solidFill>
        </p:spPr>
      </p:sp>
      <p:sp>
        <p:nvSpPr>
          <p:cNvPr id="17" name="Shape 13"/>
          <p:cNvSpPr/>
          <p:nvPr/>
        </p:nvSpPr>
        <p:spPr>
          <a:xfrm>
            <a:off x="6225540" y="6198037"/>
            <a:ext cx="429101" cy="429101"/>
          </a:xfrm>
          <a:prstGeom prst="roundRect">
            <a:avLst>
              <a:gd name="adj" fmla="val 6668"/>
            </a:avLst>
          </a:prstGeom>
          <a:solidFill>
            <a:srgbClr val="2B2952"/>
          </a:solidFill>
        </p:spPr>
      </p:sp>
      <p:sp>
        <p:nvSpPr>
          <p:cNvPr id="18" name="Text 14"/>
          <p:cNvSpPr/>
          <p:nvPr/>
        </p:nvSpPr>
        <p:spPr>
          <a:xfrm>
            <a:off x="6353770" y="6277928"/>
            <a:ext cx="172641" cy="269319"/>
          </a:xfrm>
          <a:prstGeom prst="rect">
            <a:avLst/>
          </a:prstGeom>
          <a:noFill/>
        </p:spPr>
        <p:txBody>
          <a:bodyPr wrap="none" lIns="0" tIns="0" rIns="0" bIns="0" rtlCol="0" anchor="t"/>
          <a:lstStyle/>
          <a:p>
            <a:pPr marL="0" indent="0" algn="ctr">
              <a:lnSpc>
                <a:spcPts val="2100"/>
              </a:lnSpc>
              <a:buNone/>
            </a:pPr>
            <a:r>
              <a:rPr lang="en-US" sz="2100" b="1" dirty="0">
                <a:solidFill>
                  <a:srgbClr val="D9E1FF"/>
                </a:solidFill>
                <a:latin typeface="Syne" pitchFamily="34" charset="0"/>
                <a:ea typeface="Syne" pitchFamily="34" charset="-122"/>
                <a:cs typeface="Syne" pitchFamily="34" charset="-120"/>
              </a:rPr>
              <a:t>3</a:t>
            </a:r>
            <a:endParaRPr lang="en-US" sz="2100" dirty="0"/>
          </a:p>
        </p:txBody>
      </p:sp>
      <p:sp>
        <p:nvSpPr>
          <p:cNvPr id="19" name="Text 15"/>
          <p:cNvSpPr/>
          <p:nvPr/>
        </p:nvSpPr>
        <p:spPr>
          <a:xfrm>
            <a:off x="7489150" y="6174224"/>
            <a:ext cx="2770108" cy="280511"/>
          </a:xfrm>
          <a:prstGeom prst="rect">
            <a:avLst/>
          </a:prstGeom>
          <a:noFill/>
        </p:spPr>
        <p:txBody>
          <a:bodyPr wrap="none" lIns="0" tIns="0" rIns="0" bIns="0" rtlCol="0" anchor="t"/>
          <a:lstStyle/>
          <a:p>
            <a:pPr marL="0" indent="0" algn="l">
              <a:lnSpc>
                <a:spcPts val="2200"/>
              </a:lnSpc>
              <a:buNone/>
            </a:pPr>
            <a:r>
              <a:rPr lang="en-US" sz="1750" b="1" dirty="0">
                <a:solidFill>
                  <a:srgbClr val="D9E1FF"/>
                </a:solidFill>
                <a:latin typeface="Syne" pitchFamily="34" charset="0"/>
                <a:ea typeface="Syne" pitchFamily="34" charset="-122"/>
                <a:cs typeface="Syne" pitchFamily="34" charset="-120"/>
              </a:rPr>
              <a:t>Stronger Communities</a:t>
            </a:r>
            <a:endParaRPr lang="en-US" sz="1750" dirty="0"/>
          </a:p>
        </p:txBody>
      </p:sp>
      <p:sp>
        <p:nvSpPr>
          <p:cNvPr id="20" name="Text 16"/>
          <p:cNvSpPr/>
          <p:nvPr/>
        </p:nvSpPr>
        <p:spPr>
          <a:xfrm>
            <a:off x="7489150" y="6569154"/>
            <a:ext cx="6473666" cy="915472"/>
          </a:xfrm>
          <a:prstGeom prst="rect">
            <a:avLst/>
          </a:prstGeom>
          <a:noFill/>
        </p:spPr>
        <p:txBody>
          <a:bodyPr wrap="square" lIns="0" tIns="0" rIns="0" bIns="0" rtlCol="0" anchor="t"/>
          <a:lstStyle/>
          <a:p>
            <a:pPr marL="0" indent="0" algn="l">
              <a:lnSpc>
                <a:spcPts val="2400"/>
              </a:lnSpc>
              <a:buNone/>
            </a:pPr>
            <a:r>
              <a:rPr lang="en-US" sz="1500" dirty="0">
                <a:solidFill>
                  <a:srgbClr val="D9E1FF"/>
                </a:solidFill>
                <a:latin typeface="Arimo" panose="020B0604020202020204" pitchFamily="34" charset="0"/>
                <a:ea typeface="Arimo" panose="020B0604020202020204" pitchFamily="34" charset="-122"/>
                <a:cs typeface="Arimo" panose="020B0604020202020204" pitchFamily="34" charset="-120"/>
              </a:rPr>
              <a:t>Empowered communities with increased knowledge and understanding of polio are better equipped to prevent outbreaks and build a healthier future for all.</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8693" y="738188"/>
            <a:ext cx="12692896" cy="1309926"/>
          </a:xfrm>
          <a:prstGeom prst="rect">
            <a:avLst/>
          </a:prstGeom>
          <a:noFill/>
        </p:spPr>
        <p:txBody>
          <a:bodyPr wrap="square" lIns="0" tIns="0" rIns="0" bIns="0" rtlCol="0" anchor="t"/>
          <a:lstStyle/>
          <a:p>
            <a:pPr marL="0" indent="0">
              <a:lnSpc>
                <a:spcPts val="5150"/>
              </a:lnSpc>
              <a:buNone/>
            </a:pPr>
            <a:r>
              <a:rPr lang="en-US" sz="4100" b="1" dirty="0">
                <a:solidFill>
                  <a:srgbClr val="FFFFFF"/>
                </a:solidFill>
                <a:latin typeface="Syne" pitchFamily="34" charset="0"/>
                <a:ea typeface="Syne" pitchFamily="34" charset="-122"/>
                <a:cs typeface="Syne" pitchFamily="34" charset="-120"/>
              </a:rPr>
              <a:t>Sustainable Solutions: Integrating Technology and Community Engagement</a:t>
            </a:r>
            <a:endParaRPr lang="en-US" sz="4100" dirty="0"/>
          </a:p>
        </p:txBody>
      </p:sp>
      <p:pic>
        <p:nvPicPr>
          <p:cNvPr id="3" name="Image 0" descr="preencoded.png"/>
          <p:cNvPicPr>
            <a:picLocks noChangeAspect="1"/>
          </p:cNvPicPr>
          <p:nvPr/>
        </p:nvPicPr>
        <p:blipFill>
          <a:blip r:embed="rId1"/>
          <a:stretch>
            <a:fillRect/>
          </a:stretch>
        </p:blipFill>
        <p:spPr>
          <a:xfrm>
            <a:off x="968693" y="2493407"/>
            <a:ext cx="4008239" cy="2477214"/>
          </a:xfrm>
          <a:prstGeom prst="rect">
            <a:avLst/>
          </a:prstGeom>
        </p:spPr>
      </p:pic>
      <p:sp>
        <p:nvSpPr>
          <p:cNvPr id="4" name="Text 1"/>
          <p:cNvSpPr/>
          <p:nvPr/>
        </p:nvSpPr>
        <p:spPr>
          <a:xfrm>
            <a:off x="968693" y="5248989"/>
            <a:ext cx="3160276" cy="327541"/>
          </a:xfrm>
          <a:prstGeom prst="rect">
            <a:avLst/>
          </a:prstGeom>
          <a:noFill/>
        </p:spPr>
        <p:txBody>
          <a:bodyPr wrap="none" lIns="0" tIns="0" rIns="0" bIns="0" rtlCol="0" anchor="t"/>
          <a:lstStyle/>
          <a:p>
            <a:pPr marL="0" indent="0" algn="l">
              <a:lnSpc>
                <a:spcPts val="2550"/>
              </a:lnSpc>
              <a:buNone/>
            </a:pPr>
            <a:r>
              <a:rPr lang="en-US" sz="2050" b="1" dirty="0">
                <a:solidFill>
                  <a:srgbClr val="D9E1FF"/>
                </a:solidFill>
                <a:latin typeface="Syne" pitchFamily="34" charset="0"/>
                <a:ea typeface="Syne" pitchFamily="34" charset="-122"/>
                <a:cs typeface="Syne" pitchFamily="34" charset="-120"/>
              </a:rPr>
              <a:t>Mobile-first Approach</a:t>
            </a:r>
            <a:endParaRPr lang="en-US" sz="2050" dirty="0"/>
          </a:p>
        </p:txBody>
      </p:sp>
      <p:sp>
        <p:nvSpPr>
          <p:cNvPr id="5" name="Text 2"/>
          <p:cNvSpPr/>
          <p:nvPr/>
        </p:nvSpPr>
        <p:spPr>
          <a:xfrm>
            <a:off x="968693" y="5710118"/>
            <a:ext cx="4008239" cy="1424940"/>
          </a:xfrm>
          <a:prstGeom prst="rect">
            <a:avLst/>
          </a:prstGeom>
          <a:noFill/>
        </p:spPr>
        <p:txBody>
          <a:bodyPr wrap="square" lIns="0" tIns="0" rIns="0" bIns="0" rtlCol="0" anchor="t"/>
          <a:lstStyle/>
          <a:p>
            <a:pPr marL="0" indent="0" algn="l">
              <a:lnSpc>
                <a:spcPts val="2800"/>
              </a:lnSpc>
              <a:buNone/>
            </a:pPr>
            <a:r>
              <a:rPr lang="en-US" sz="1750" dirty="0">
                <a:solidFill>
                  <a:srgbClr val="D9E1FF"/>
                </a:solidFill>
                <a:latin typeface="Arimo" panose="020B0604020202020204" pitchFamily="34" charset="0"/>
                <a:ea typeface="Arimo" panose="020B0604020202020204" pitchFamily="34" charset="-122"/>
                <a:cs typeface="Arimo" panose="020B0604020202020204" pitchFamily="34" charset="-120"/>
              </a:rPr>
              <a:t>Utilizing a mobile-first approach ensures accessibility for individuals in rural areas with limited internet access, maximizing outreach and impact.</a:t>
            </a:r>
            <a:endParaRPr lang="en-US" sz="1750" dirty="0"/>
          </a:p>
        </p:txBody>
      </p:sp>
      <p:pic>
        <p:nvPicPr>
          <p:cNvPr id="6" name="Image 1" descr="preencoded.png"/>
          <p:cNvPicPr>
            <a:picLocks noChangeAspect="1"/>
          </p:cNvPicPr>
          <p:nvPr/>
        </p:nvPicPr>
        <p:blipFill>
          <a:blip r:embed="rId2"/>
          <a:stretch>
            <a:fillRect/>
          </a:stretch>
        </p:blipFill>
        <p:spPr>
          <a:xfrm>
            <a:off x="5310902" y="2493407"/>
            <a:ext cx="4008358" cy="2477333"/>
          </a:xfrm>
          <a:prstGeom prst="rect">
            <a:avLst/>
          </a:prstGeom>
        </p:spPr>
      </p:pic>
      <p:sp>
        <p:nvSpPr>
          <p:cNvPr id="7" name="Text 3"/>
          <p:cNvSpPr/>
          <p:nvPr/>
        </p:nvSpPr>
        <p:spPr>
          <a:xfrm>
            <a:off x="5310902" y="5249108"/>
            <a:ext cx="4008358" cy="655082"/>
          </a:xfrm>
          <a:prstGeom prst="rect">
            <a:avLst/>
          </a:prstGeom>
          <a:noFill/>
        </p:spPr>
        <p:txBody>
          <a:bodyPr wrap="square" lIns="0" tIns="0" rIns="0" bIns="0" rtlCol="0" anchor="t"/>
          <a:lstStyle/>
          <a:p>
            <a:pPr marL="0" indent="0" algn="l">
              <a:lnSpc>
                <a:spcPts val="2550"/>
              </a:lnSpc>
              <a:buNone/>
            </a:pPr>
            <a:r>
              <a:rPr lang="en-US" sz="2050" b="1" dirty="0">
                <a:solidFill>
                  <a:srgbClr val="D9E1FF"/>
                </a:solidFill>
                <a:latin typeface="Syne" pitchFamily="34" charset="0"/>
                <a:ea typeface="Syne" pitchFamily="34" charset="-122"/>
                <a:cs typeface="Syne" pitchFamily="34" charset="-120"/>
              </a:rPr>
              <a:t>Data Integration with Health Systems</a:t>
            </a:r>
            <a:endParaRPr lang="en-US" sz="2050" dirty="0"/>
          </a:p>
        </p:txBody>
      </p:sp>
      <p:sp>
        <p:nvSpPr>
          <p:cNvPr id="8" name="Text 4"/>
          <p:cNvSpPr/>
          <p:nvPr/>
        </p:nvSpPr>
        <p:spPr>
          <a:xfrm>
            <a:off x="5310902" y="6037778"/>
            <a:ext cx="4008358" cy="1424940"/>
          </a:xfrm>
          <a:prstGeom prst="rect">
            <a:avLst/>
          </a:prstGeom>
          <a:noFill/>
        </p:spPr>
        <p:txBody>
          <a:bodyPr wrap="square" lIns="0" tIns="0" rIns="0" bIns="0" rtlCol="0" anchor="t"/>
          <a:lstStyle/>
          <a:p>
            <a:pPr marL="0" indent="0" algn="l">
              <a:lnSpc>
                <a:spcPts val="2800"/>
              </a:lnSpc>
              <a:buNone/>
            </a:pPr>
            <a:r>
              <a:rPr lang="en-US" sz="1750" dirty="0">
                <a:solidFill>
                  <a:srgbClr val="D9E1FF"/>
                </a:solidFill>
                <a:latin typeface="Arimo" panose="020B0604020202020204" pitchFamily="34" charset="0"/>
                <a:ea typeface="Arimo" panose="020B0604020202020204" pitchFamily="34" charset="-122"/>
                <a:cs typeface="Arimo" panose="020B0604020202020204" pitchFamily="34" charset="-120"/>
              </a:rPr>
              <a:t>Integrating the digital platform with existing health systems allows for seamless data sharing and coordination, streamlining vaccination efforts.</a:t>
            </a:r>
            <a:endParaRPr lang="en-US" sz="1750" dirty="0"/>
          </a:p>
        </p:txBody>
      </p:sp>
      <p:pic>
        <p:nvPicPr>
          <p:cNvPr id="9" name="Image 2" descr="preencoded.png"/>
          <p:cNvPicPr>
            <a:picLocks noChangeAspect="1"/>
          </p:cNvPicPr>
          <p:nvPr/>
        </p:nvPicPr>
        <p:blipFill>
          <a:blip r:embed="rId3"/>
          <a:stretch>
            <a:fillRect/>
          </a:stretch>
        </p:blipFill>
        <p:spPr>
          <a:xfrm>
            <a:off x="9653230" y="2493407"/>
            <a:ext cx="4008239" cy="2477214"/>
          </a:xfrm>
          <a:prstGeom prst="rect">
            <a:avLst/>
          </a:prstGeom>
        </p:spPr>
      </p:pic>
      <p:sp>
        <p:nvSpPr>
          <p:cNvPr id="10" name="Text 5"/>
          <p:cNvSpPr/>
          <p:nvPr/>
        </p:nvSpPr>
        <p:spPr>
          <a:xfrm>
            <a:off x="9653230" y="5248989"/>
            <a:ext cx="3340537" cy="327541"/>
          </a:xfrm>
          <a:prstGeom prst="rect">
            <a:avLst/>
          </a:prstGeom>
          <a:noFill/>
        </p:spPr>
        <p:txBody>
          <a:bodyPr wrap="none" lIns="0" tIns="0" rIns="0" bIns="0" rtlCol="0" anchor="t"/>
          <a:lstStyle/>
          <a:p>
            <a:pPr marL="0" indent="0" algn="l">
              <a:lnSpc>
                <a:spcPts val="2550"/>
              </a:lnSpc>
              <a:buNone/>
            </a:pPr>
            <a:r>
              <a:rPr lang="en-US" sz="2050" b="1" dirty="0">
                <a:solidFill>
                  <a:srgbClr val="D9E1FF"/>
                </a:solidFill>
                <a:latin typeface="Syne" pitchFamily="34" charset="0"/>
                <a:ea typeface="Syne" pitchFamily="34" charset="-122"/>
                <a:cs typeface="Syne" pitchFamily="34" charset="-120"/>
              </a:rPr>
              <a:t>Community Ownership</a:t>
            </a:r>
            <a:endParaRPr lang="en-US" sz="2050" dirty="0"/>
          </a:p>
        </p:txBody>
      </p:sp>
      <p:sp>
        <p:nvSpPr>
          <p:cNvPr id="11" name="Text 6"/>
          <p:cNvSpPr/>
          <p:nvPr/>
        </p:nvSpPr>
        <p:spPr>
          <a:xfrm>
            <a:off x="9653230" y="5710118"/>
            <a:ext cx="4008239" cy="1781175"/>
          </a:xfrm>
          <a:prstGeom prst="rect">
            <a:avLst/>
          </a:prstGeom>
          <a:noFill/>
        </p:spPr>
        <p:txBody>
          <a:bodyPr wrap="square" lIns="0" tIns="0" rIns="0" bIns="0" rtlCol="0" anchor="t"/>
          <a:lstStyle/>
          <a:p>
            <a:pPr marL="0" indent="0" algn="l">
              <a:lnSpc>
                <a:spcPts val="2800"/>
              </a:lnSpc>
              <a:buNone/>
            </a:pPr>
            <a:r>
              <a:rPr lang="en-US" sz="1750" dirty="0">
                <a:solidFill>
                  <a:srgbClr val="D9E1FF"/>
                </a:solidFill>
                <a:latin typeface="Arimo" panose="020B0604020202020204" pitchFamily="34" charset="0"/>
                <a:ea typeface="Arimo" panose="020B0604020202020204" pitchFamily="34" charset="-122"/>
                <a:cs typeface="Arimo" panose="020B0604020202020204" pitchFamily="34" charset="-120"/>
              </a:rPr>
              <a:t>Engaging community leaders and volunteers in the implementation and maintenance of the digital solution fosters ownership and ensures sustainability.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6180</Words>
  <Application>WPS Presentation</Application>
  <PresentationFormat>Custom</PresentationFormat>
  <Paragraphs>154</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Syne</vt:lpstr>
      <vt:lpstr>Syne</vt:lpstr>
      <vt:lpstr>Syne</vt:lpstr>
      <vt:lpstr>Arimo</vt:lpstr>
      <vt:lpstr>Arimo</vt:lpstr>
      <vt:lpstr>Arimo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MUBBASSIRKHAN</cp:lastModifiedBy>
  <cp:revision>4</cp:revision>
  <dcterms:created xsi:type="dcterms:W3CDTF">2024-09-07T12:44:00Z</dcterms:created>
  <dcterms:modified xsi:type="dcterms:W3CDTF">2024-09-19T16:32:49Z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FE2FCDEA53D149D3BFB6D379F0591D16_12</vt:lpwstr>
  </property>
  <property fmtid="{D5CDD505-2E9C-101B-9397-08002B2CF9AE}" pid="3" name="KSOProductBuildVer">
    <vt:lpwstr>1033-12.2.0.18283</vt:lpwstr>
  </property>
</Properties>
</file>